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275" r:id="rId1"/>
  </p:sldMasterIdLst>
  <p:notesMasterIdLst>
    <p:notesMasterId r:id="rId32"/>
  </p:notesMasterIdLst>
  <p:sldIdLst>
    <p:sldId id="288" r:id="rId2"/>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6" r:id="rId16"/>
    <p:sldId id="307" r:id="rId17"/>
    <p:sldId id="308" r:id="rId18"/>
    <p:sldId id="309" r:id="rId19"/>
    <p:sldId id="310" r:id="rId20"/>
    <p:sldId id="302" r:id="rId21"/>
    <p:sldId id="259" r:id="rId22"/>
    <p:sldId id="260" r:id="rId23"/>
    <p:sldId id="265" r:id="rId24"/>
    <p:sldId id="261" r:id="rId25"/>
    <p:sldId id="262" r:id="rId26"/>
    <p:sldId id="304" r:id="rId27"/>
    <p:sldId id="263" r:id="rId28"/>
    <p:sldId id="266" r:id="rId29"/>
    <p:sldId id="305" r:id="rId30"/>
    <p:sldId id="264" r:id="rId31"/>
  </p:sldIdLst>
  <p:sldSz cx="9144000" cy="5143500" type="screen16x9"/>
  <p:notesSz cx="6858000" cy="9144000"/>
  <p:embeddedFontLst>
    <p:embeddedFont>
      <p:font typeface="Verdana" pitchFamily="34" charset="0"/>
      <p:regular r:id="rId33"/>
      <p:bold r:id="rId34"/>
      <p:italic r:id="rId35"/>
      <p:boldItalic r:id="rId36"/>
    </p:embeddedFont>
    <p:embeddedFont>
      <p:font typeface="Lucida Sans Unicode" pitchFamily="34" charset="0"/>
      <p:regular r:id="rId37"/>
    </p:embeddedFont>
    <p:embeddedFont>
      <p:font typeface="Wingdings 3" pitchFamily="18" charset="2"/>
      <p:regular r:id="rId38"/>
    </p:embeddedFont>
    <p:embeddedFont>
      <p:font typeface="黑体" pitchFamily="49" charset="-122"/>
      <p:regular r:id="rId39"/>
    </p:embeddedFont>
    <p:embeddedFont>
      <p:font typeface="Comic Sans MS" pitchFamily="66" charset="0"/>
      <p:regular r:id="rId40"/>
      <p:bold r:id="rId41"/>
      <p:italic r:id="rId42"/>
      <p:boldItalic r:id="rId43"/>
    </p:embeddedFont>
    <p:embeddedFont>
      <p:font typeface="宋体" pitchFamily="2" charset="-122"/>
      <p:regular r:id="rId44"/>
    </p:embeddedFont>
    <p:embeddedFont>
      <p:font typeface="Wingdings 2" pitchFamily="18" charset="2"/>
      <p:regular r:id="rId45"/>
    </p:embeddedFont>
    <p:embeddedFont>
      <p:font typeface="Source Code Pro"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EB0"/>
    <a:srgbClr val="EFFC4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24" autoAdjust="0"/>
    <p:restoredTop sz="87634" autoAdjust="0"/>
  </p:normalViewPr>
  <p:slideViewPr>
    <p:cSldViewPr>
      <p:cViewPr>
        <p:scale>
          <a:sx n="90" d="100"/>
          <a:sy n="90" d="100"/>
        </p:scale>
        <p:origin x="102" y="3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32331274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xmlns="" val="2238148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So many commands? No worry, you can always use h or F1 to call up the help window to</a:t>
            </a:r>
            <a:r>
              <a:rPr lang="en-SG" altLang="zh-SG" baseline="0" dirty="0" smtClean="0"/>
              <a:t> find the command you need!</a:t>
            </a:r>
            <a:endParaRPr lang="zh-SG" altLang="en-US" dirty="0"/>
          </a:p>
        </p:txBody>
      </p:sp>
    </p:spTree>
    <p:extLst>
      <p:ext uri="{BB962C8B-B14F-4D97-AF65-F5344CB8AC3E}">
        <p14:creationId xmlns="" xmlns:p14="http://schemas.microsoft.com/office/powerpoint/2010/main" val="755739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Thanks</a:t>
            </a:r>
            <a:r>
              <a:rPr lang="en-SG" baseline="0" dirty="0" smtClean="0"/>
              <a:t> </a:t>
            </a:r>
            <a:r>
              <a:rPr lang="en-SG" baseline="0" dirty="0" err="1" smtClean="0"/>
              <a:t>Ruomu</a:t>
            </a:r>
            <a:r>
              <a:rPr lang="en-SG" baseline="0" dirty="0" smtClean="0"/>
              <a:t>, Hi everyone, I will now cover Saving tasks, storage and future plans.</a:t>
            </a:r>
          </a:p>
          <a:p>
            <a:endParaRPr lang="en-SG" baseline="0" dirty="0" smtClean="0"/>
          </a:p>
          <a:p>
            <a:r>
              <a:rPr lang="en-SG" baseline="0" dirty="0" smtClean="0"/>
              <a:t>As </a:t>
            </a:r>
            <a:r>
              <a:rPr lang="en-SG" baseline="0" dirty="0" err="1" smtClean="0"/>
              <a:t>Riwu</a:t>
            </a:r>
            <a:r>
              <a:rPr lang="en-SG" baseline="0" dirty="0" smtClean="0"/>
              <a:t> mentioned earlier, saving is done every step along the way. </a:t>
            </a:r>
          </a:p>
          <a:p>
            <a:r>
              <a:rPr lang="en-SG" baseline="0" dirty="0" smtClean="0"/>
              <a:t>By default, the task list is saved in the same folder as WURI.</a:t>
            </a:r>
          </a:p>
          <a:p>
            <a:r>
              <a:rPr lang="en-SG" baseline="0" dirty="0" smtClean="0"/>
              <a:t>However, you can change the file path by simply entering s, followed by the path. </a:t>
            </a:r>
          </a:p>
          <a:p>
            <a:endParaRPr lang="en-SG" dirty="0"/>
          </a:p>
        </p:txBody>
      </p:sp>
    </p:spTree>
    <p:extLst>
      <p:ext uri="{BB962C8B-B14F-4D97-AF65-F5344CB8AC3E}">
        <p14:creationId xmlns:p14="http://schemas.microsoft.com/office/powerpoint/2010/main" xmlns="" val="1735137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So how exactly is our task list saved?</a:t>
            </a:r>
          </a:p>
          <a:p>
            <a:pPr lvl="0">
              <a:spcBef>
                <a:spcPts val="0"/>
              </a:spcBef>
              <a:buNone/>
            </a:pPr>
            <a:endParaRPr lang="en-SG" dirty="0" smtClean="0"/>
          </a:p>
          <a:p>
            <a:pPr lvl="0">
              <a:spcBef>
                <a:spcPts val="0"/>
              </a:spcBef>
              <a:buNone/>
            </a:pPr>
            <a:r>
              <a:rPr lang="en-SG" dirty="0" smtClean="0"/>
              <a:t>We use the XML format,</a:t>
            </a:r>
            <a:r>
              <a:rPr lang="en-SG" baseline="0" dirty="0" smtClean="0"/>
              <a:t> short form for extensible </a:t>
            </a:r>
            <a:r>
              <a:rPr lang="en-SG" baseline="0" dirty="0" err="1" smtClean="0"/>
              <a:t>markup</a:t>
            </a:r>
            <a:r>
              <a:rPr lang="en-SG" baseline="0" dirty="0" smtClean="0"/>
              <a:t> language.</a:t>
            </a:r>
          </a:p>
          <a:p>
            <a:pPr lvl="0">
              <a:spcBef>
                <a:spcPts val="0"/>
              </a:spcBef>
              <a:buNone/>
            </a:pPr>
            <a:endParaRPr lang="en-SG" baseline="0" dirty="0" smtClean="0"/>
          </a:p>
          <a:p>
            <a:pPr lvl="0">
              <a:spcBef>
                <a:spcPts val="0"/>
              </a:spcBef>
              <a:buNone/>
            </a:pPr>
            <a:r>
              <a:rPr lang="en-SG" baseline="0" dirty="0" smtClean="0"/>
              <a:t>For the less tech-savvy, all you need to know is that it is a very simple structure, as can be seen.</a:t>
            </a:r>
            <a:endParaRPr lang="en-SG" baseline="0" dirty="0"/>
          </a:p>
          <a:p>
            <a:pPr lvl="0">
              <a:spcBef>
                <a:spcPts val="0"/>
              </a:spcBef>
              <a:buNone/>
            </a:pPr>
            <a:endParaRPr lang="en-SG" baseline="0" dirty="0"/>
          </a:p>
          <a:p>
            <a:pPr lvl="0">
              <a:spcBef>
                <a:spcPts val="0"/>
              </a:spcBef>
              <a:buNone/>
            </a:pPr>
            <a:r>
              <a:rPr lang="en-SG" baseline="0" dirty="0" smtClean="0"/>
              <a:t>And it is very easy to edit. </a:t>
            </a:r>
          </a:p>
          <a:p>
            <a:pPr lvl="0">
              <a:spcBef>
                <a:spcPts val="0"/>
              </a:spcBef>
              <a:buNone/>
            </a:pPr>
            <a:endParaRPr lang="en-SG" baseline="0" dirty="0" smtClean="0"/>
          </a:p>
          <a:p>
            <a:pPr lvl="0">
              <a:spcBef>
                <a:spcPts val="0"/>
              </a:spcBef>
              <a:buNone/>
            </a:pPr>
            <a:r>
              <a:rPr lang="en-SG" baseline="0" dirty="0" smtClean="0"/>
              <a:t>There are tags for each attribute and all you need to do is just edit it there.</a:t>
            </a:r>
          </a:p>
          <a:p>
            <a:pPr lvl="0">
              <a:spcBef>
                <a:spcPts val="0"/>
              </a:spcBef>
              <a:buNone/>
            </a:pPr>
            <a:endParaRPr lang="en-SG" baseline="0" dirty="0" smtClean="0"/>
          </a:p>
          <a:p>
            <a:pPr lvl="0">
              <a:spcBef>
                <a:spcPts val="0"/>
              </a:spcBef>
              <a:buNone/>
            </a:pPr>
            <a:r>
              <a:rPr lang="en-SG" baseline="0" dirty="0" smtClean="0"/>
              <a:t>This also means that you can print it out and it will still be readable.</a:t>
            </a:r>
          </a:p>
        </p:txBody>
      </p:sp>
    </p:spTree>
    <p:extLst>
      <p:ext uri="{BB962C8B-B14F-4D97-AF65-F5344CB8AC3E}">
        <p14:creationId xmlns:p14="http://schemas.microsoft.com/office/powerpoint/2010/main" xmlns="" val="2130086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Next,</a:t>
            </a:r>
          </a:p>
          <a:p>
            <a:pPr lvl="0">
              <a:spcBef>
                <a:spcPts val="0"/>
              </a:spcBef>
              <a:buNone/>
            </a:pPr>
            <a:endParaRPr lang="en-SG" dirty="0" smtClean="0"/>
          </a:p>
          <a:p>
            <a:pPr lvl="0">
              <a:spcBef>
                <a:spcPts val="0"/>
              </a:spcBef>
              <a:buNone/>
            </a:pPr>
            <a:r>
              <a:rPr lang="en-SG" dirty="0" smtClean="0"/>
              <a:t>I</a:t>
            </a:r>
            <a:r>
              <a:rPr lang="en-SG" baseline="0" dirty="0" smtClean="0"/>
              <a:t> am pretty sure most of us here have multiple devices, be it a home desktop PC, or a mobile laptop or maybe a work pc.</a:t>
            </a:r>
          </a:p>
          <a:p>
            <a:pPr lvl="0">
              <a:spcBef>
                <a:spcPts val="0"/>
              </a:spcBef>
              <a:buNone/>
            </a:pPr>
            <a:r>
              <a:rPr lang="en-SG" baseline="0" dirty="0" smtClean="0"/>
              <a:t>Does it mean that we must have a separate task list for each device? Of course not!</a:t>
            </a:r>
          </a:p>
          <a:p>
            <a:pPr lvl="0">
              <a:spcBef>
                <a:spcPts val="0"/>
              </a:spcBef>
              <a:buNone/>
            </a:pPr>
            <a:endParaRPr lang="en-SG" baseline="0" dirty="0" smtClean="0"/>
          </a:p>
          <a:p>
            <a:pPr lvl="0">
              <a:spcBef>
                <a:spcPts val="0"/>
              </a:spcBef>
              <a:buNone/>
            </a:pPr>
            <a:r>
              <a:rPr lang="en-SG" dirty="0" smtClean="0"/>
              <a:t>As mentioned earlier by </a:t>
            </a:r>
            <a:r>
              <a:rPr lang="en-SG" dirty="0" err="1" smtClean="0"/>
              <a:t>Riwu</a:t>
            </a:r>
            <a:r>
              <a:rPr lang="en-SG" dirty="0" smtClean="0"/>
              <a:t>, we can actually set our </a:t>
            </a:r>
            <a:r>
              <a:rPr lang="en-SG" dirty="0" err="1" smtClean="0"/>
              <a:t>savepath</a:t>
            </a:r>
            <a:r>
              <a:rPr lang="en-SG" dirty="0" smtClean="0"/>
              <a:t> to a cloud</a:t>
            </a:r>
            <a:r>
              <a:rPr lang="en-SG" baseline="0" dirty="0" smtClean="0"/>
              <a:t> storage, for example </a:t>
            </a:r>
            <a:r>
              <a:rPr lang="en-SG" baseline="0" dirty="0" err="1" smtClean="0"/>
              <a:t>dropbox</a:t>
            </a:r>
            <a:r>
              <a:rPr lang="en-SG" baseline="0" dirty="0" smtClean="0"/>
              <a:t> or </a:t>
            </a:r>
            <a:r>
              <a:rPr lang="en-SG" baseline="0" dirty="0" err="1" smtClean="0"/>
              <a:t>google</a:t>
            </a:r>
            <a:r>
              <a:rPr lang="en-SG" baseline="0" dirty="0" smtClean="0"/>
              <a:t> drive.</a:t>
            </a:r>
          </a:p>
          <a:p>
            <a:pPr lvl="0">
              <a:spcBef>
                <a:spcPts val="0"/>
              </a:spcBef>
              <a:buNone/>
            </a:pPr>
            <a:r>
              <a:rPr lang="en-SG" baseline="0" dirty="0" smtClean="0"/>
              <a:t>This allows your task list to  be synchronized across all your devices.</a:t>
            </a:r>
          </a:p>
          <a:p>
            <a:pPr lvl="0">
              <a:spcBef>
                <a:spcPts val="0"/>
              </a:spcBef>
              <a:buNone/>
            </a:pPr>
            <a:endParaRPr lang="en-SG" baseline="0" dirty="0" smtClean="0"/>
          </a:p>
        </p:txBody>
      </p:sp>
    </p:spTree>
    <p:extLst>
      <p:ext uri="{BB962C8B-B14F-4D97-AF65-F5344CB8AC3E}">
        <p14:creationId xmlns:p14="http://schemas.microsoft.com/office/powerpoint/2010/main" xmlns="" val="188885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Now that WURI is officially launched, what’s next?</a:t>
            </a:r>
          </a:p>
          <a:p>
            <a:endParaRPr lang="en-SG" dirty="0" smtClean="0"/>
          </a:p>
          <a:p>
            <a:r>
              <a:rPr lang="en-SG" dirty="0" smtClean="0"/>
              <a:t>When we originally started work</a:t>
            </a:r>
            <a:r>
              <a:rPr lang="en-SG" baseline="0" dirty="0" smtClean="0"/>
              <a:t> on WURI, we had 2 points in mind, modular and scalable.</a:t>
            </a:r>
          </a:p>
          <a:p>
            <a:endParaRPr lang="en-SG" baseline="0" dirty="0" smtClean="0"/>
          </a:p>
          <a:p>
            <a:r>
              <a:rPr lang="en-SG" baseline="0" dirty="0" smtClean="0"/>
              <a:t>This allows us to easily add new features to WURI. </a:t>
            </a:r>
          </a:p>
          <a:p>
            <a:r>
              <a:rPr lang="en-SG" baseline="0" dirty="0" smtClean="0"/>
              <a:t>I will now cover a few of these upcoming features.</a:t>
            </a:r>
            <a:endParaRPr lang="en-SG" dirty="0"/>
          </a:p>
        </p:txBody>
      </p:sp>
    </p:spTree>
    <p:extLst>
      <p:ext uri="{BB962C8B-B14F-4D97-AF65-F5344CB8AC3E}">
        <p14:creationId xmlns:p14="http://schemas.microsoft.com/office/powerpoint/2010/main" xmlns="" val="2937620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Firstly, you</a:t>
            </a:r>
            <a:r>
              <a:rPr lang="en-SG" baseline="0" dirty="0" smtClean="0"/>
              <a:t> spoke and we listened.</a:t>
            </a:r>
          </a:p>
          <a:p>
            <a:pPr lvl="0">
              <a:spcBef>
                <a:spcPts val="0"/>
              </a:spcBef>
              <a:buNone/>
            </a:pPr>
            <a:r>
              <a:rPr lang="en-SG" baseline="0" dirty="0" smtClean="0"/>
              <a:t>We have gathered overwhelming feedback from our beta testers requesting for the option to change your colour scheme and font. </a:t>
            </a:r>
          </a:p>
          <a:p>
            <a:pPr lvl="0">
              <a:spcBef>
                <a:spcPts val="0"/>
              </a:spcBef>
              <a:buNone/>
            </a:pPr>
            <a:endParaRPr lang="en-SG" baseline="0" dirty="0" smtClean="0"/>
          </a:p>
          <a:p>
            <a:pPr lvl="0">
              <a:spcBef>
                <a:spcPts val="0"/>
              </a:spcBef>
              <a:buNone/>
            </a:pPr>
            <a:r>
              <a:rPr lang="en-SG" baseline="0" dirty="0" smtClean="0"/>
              <a:t>This will be implemented in the next release.</a:t>
            </a:r>
            <a:endParaRPr dirty="0"/>
          </a:p>
        </p:txBody>
      </p:sp>
    </p:spTree>
    <p:extLst>
      <p:ext uri="{BB962C8B-B14F-4D97-AF65-F5344CB8AC3E}">
        <p14:creationId xmlns:p14="http://schemas.microsoft.com/office/powerpoint/2010/main" xmlns="" val="1812763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Next up! We have notifications! </a:t>
            </a:r>
          </a:p>
          <a:p>
            <a:pPr lvl="0">
              <a:spcBef>
                <a:spcPts val="0"/>
              </a:spcBef>
              <a:buNone/>
            </a:pPr>
            <a:endParaRPr lang="en-SG" dirty="0" smtClean="0"/>
          </a:p>
          <a:p>
            <a:pPr lvl="0">
              <a:spcBef>
                <a:spcPts val="0"/>
              </a:spcBef>
              <a:buNone/>
            </a:pPr>
            <a:r>
              <a:rPr lang="en-SG" dirty="0" smtClean="0"/>
              <a:t>You will be able to customize and set your own notification</a:t>
            </a:r>
            <a:r>
              <a:rPr lang="en-SG" baseline="0" dirty="0" smtClean="0"/>
              <a:t> ringtone or set from a list of default sounds.</a:t>
            </a:r>
          </a:p>
          <a:p>
            <a:pPr lvl="0">
              <a:spcBef>
                <a:spcPts val="0"/>
              </a:spcBef>
              <a:buNone/>
            </a:pPr>
            <a:endParaRPr lang="en-SG" baseline="0" dirty="0" smtClean="0"/>
          </a:p>
          <a:p>
            <a:pPr lvl="0">
              <a:spcBef>
                <a:spcPts val="0"/>
              </a:spcBef>
              <a:buNone/>
            </a:pPr>
            <a:r>
              <a:rPr lang="en-SG" baseline="0" dirty="0" smtClean="0"/>
              <a:t>But if you do not like to have audio notifications, fret not!</a:t>
            </a:r>
          </a:p>
          <a:p>
            <a:pPr lvl="0">
              <a:spcBef>
                <a:spcPts val="0"/>
              </a:spcBef>
              <a:buNone/>
            </a:pPr>
            <a:r>
              <a:rPr lang="en-SG" baseline="0" dirty="0" smtClean="0"/>
              <a:t>We will also support just pop-up notifications, like this example here!</a:t>
            </a:r>
            <a:endParaRPr lang="en-SG" dirty="0" smtClean="0"/>
          </a:p>
          <a:p>
            <a:pPr lvl="0">
              <a:spcBef>
                <a:spcPts val="0"/>
              </a:spcBef>
              <a:buNone/>
            </a:pPr>
            <a:endParaRPr dirty="0"/>
          </a:p>
        </p:txBody>
      </p:sp>
    </p:spTree>
    <p:extLst>
      <p:ext uri="{BB962C8B-B14F-4D97-AF65-F5344CB8AC3E}">
        <p14:creationId xmlns:p14="http://schemas.microsoft.com/office/powerpoint/2010/main" xmlns="" val="179969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Next up we have Encryption,</a:t>
            </a:r>
          </a:p>
          <a:p>
            <a:endParaRPr lang="en-SG" dirty="0" smtClean="0"/>
          </a:p>
          <a:p>
            <a:r>
              <a:rPr lang="en-SG" dirty="0" smtClean="0"/>
              <a:t>If you have sensitive data</a:t>
            </a:r>
            <a:r>
              <a:rPr lang="en-SG" baseline="0" dirty="0" smtClean="0"/>
              <a:t> in your </a:t>
            </a:r>
            <a:r>
              <a:rPr lang="en-SG" baseline="0" dirty="0" err="1" smtClean="0"/>
              <a:t>tasklist</a:t>
            </a:r>
            <a:r>
              <a:rPr lang="en-SG" baseline="0" dirty="0" smtClean="0"/>
              <a:t>, or perhaps want to hide certain tasks from other people, you can choose to encrypt certain tasks using a password.</a:t>
            </a:r>
          </a:p>
          <a:p>
            <a:endParaRPr lang="en-SG" baseline="0" dirty="0" smtClean="0"/>
          </a:p>
          <a:p>
            <a:r>
              <a:rPr lang="en-SG" baseline="0" dirty="0" smtClean="0"/>
              <a:t>You will only be able to view these tasks after you key in your password.</a:t>
            </a:r>
          </a:p>
        </p:txBody>
      </p:sp>
    </p:spTree>
    <p:extLst>
      <p:ext uri="{BB962C8B-B14F-4D97-AF65-F5344CB8AC3E}">
        <p14:creationId xmlns:p14="http://schemas.microsoft.com/office/powerpoint/2010/main" xmlns="" val="206905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Next up, we have the autocomplete function,</a:t>
            </a:r>
            <a:r>
              <a:rPr lang="en-SG" baseline="0" dirty="0" smtClean="0"/>
              <a:t> which allows us to in a way predict what you will type based on your previous tasks.</a:t>
            </a:r>
          </a:p>
          <a:p>
            <a:pPr lvl="0">
              <a:spcBef>
                <a:spcPts val="0"/>
              </a:spcBef>
              <a:buNone/>
            </a:pPr>
            <a:endParaRPr lang="en-SG" baseline="0" dirty="0" smtClean="0"/>
          </a:p>
          <a:p>
            <a:pPr lvl="0">
              <a:spcBef>
                <a:spcPts val="0"/>
              </a:spcBef>
              <a:buNone/>
            </a:pPr>
            <a:r>
              <a:rPr lang="en-SG" baseline="0" dirty="0" smtClean="0"/>
              <a:t>This is personalized, meaning, if for example, you are a medical student who uses many medical terms and jargons, they will all be added into your personal dictionary.</a:t>
            </a:r>
          </a:p>
        </p:txBody>
      </p:sp>
    </p:spTree>
    <p:extLst>
      <p:ext uri="{BB962C8B-B14F-4D97-AF65-F5344CB8AC3E}">
        <p14:creationId xmlns:p14="http://schemas.microsoft.com/office/powerpoint/2010/main" xmlns="" val="169211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baseline="0" dirty="0" smtClean="0"/>
              <a:t>Next, I’m pretty sure that most of us have mobile phones, hence the next step for us is to go mobile.</a:t>
            </a:r>
          </a:p>
          <a:p>
            <a:pPr lvl="0">
              <a:spcBef>
                <a:spcPts val="0"/>
              </a:spcBef>
              <a:buNone/>
            </a:pPr>
            <a:endParaRPr lang="en-SG" baseline="0" dirty="0" smtClean="0"/>
          </a:p>
          <a:p>
            <a:pPr lvl="0">
              <a:spcBef>
                <a:spcPts val="0"/>
              </a:spcBef>
              <a:buNone/>
            </a:pPr>
            <a:r>
              <a:rPr lang="en-SG" baseline="0" dirty="0" smtClean="0"/>
              <a:t>We will support the 3 major mobile systems, android, apple and windows phone.</a:t>
            </a:r>
          </a:p>
          <a:p>
            <a:pPr lvl="0">
              <a:spcBef>
                <a:spcPts val="0"/>
              </a:spcBef>
              <a:buNone/>
            </a:pPr>
            <a:endParaRPr lang="en-SG" baseline="0" dirty="0" smtClean="0"/>
          </a:p>
          <a:p>
            <a:pPr lvl="0">
              <a:spcBef>
                <a:spcPts val="0"/>
              </a:spcBef>
              <a:buNone/>
            </a:pPr>
            <a:r>
              <a:rPr lang="en-SG" baseline="0" dirty="0" smtClean="0"/>
              <a:t>After which, we will also create a web application for WURI. This is similar to for example </a:t>
            </a:r>
            <a:r>
              <a:rPr lang="en-SG" baseline="0" dirty="0" err="1" smtClean="0"/>
              <a:t>google</a:t>
            </a:r>
            <a:r>
              <a:rPr lang="en-SG" baseline="0" dirty="0" smtClean="0"/>
              <a:t> docs, you will not even need to download WURI and run it on your computer.</a:t>
            </a:r>
          </a:p>
          <a:p>
            <a:pPr lvl="0">
              <a:spcBef>
                <a:spcPts val="0"/>
              </a:spcBef>
              <a:buNone/>
            </a:pPr>
            <a:r>
              <a:rPr lang="en-SG" baseline="0" dirty="0" smtClean="0"/>
              <a:t>All you need to do is to go to www.Wuri.com on your browser and everything will be there. </a:t>
            </a:r>
          </a:p>
        </p:txBody>
      </p:sp>
    </p:spTree>
    <p:extLst>
      <p:ext uri="{BB962C8B-B14F-4D97-AF65-F5344CB8AC3E}">
        <p14:creationId xmlns:p14="http://schemas.microsoft.com/office/powerpoint/2010/main" xmlns="" val="428419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3</a:t>
            </a:fld>
            <a:endParaRPr lang="en-SG" dirty="0"/>
          </a:p>
        </p:txBody>
      </p:sp>
    </p:spTree>
    <p:extLst>
      <p:ext uri="{BB962C8B-B14F-4D97-AF65-F5344CB8AC3E}">
        <p14:creationId xmlns:p14="http://schemas.microsoft.com/office/powerpoint/2010/main" xmlns="" val="425670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Lastly, we would like to announce</a:t>
            </a:r>
            <a:r>
              <a:rPr lang="en-SG" baseline="0" dirty="0" smtClean="0"/>
              <a:t> that as of today, WURI is officially launched.</a:t>
            </a:r>
          </a:p>
          <a:p>
            <a:endParaRPr lang="en-SG" baseline="0" dirty="0" smtClean="0"/>
          </a:p>
          <a:p>
            <a:r>
              <a:rPr lang="en-SG" baseline="0" dirty="0" smtClean="0"/>
              <a:t>You may download the latest version of WURI from github.com.</a:t>
            </a:r>
          </a:p>
          <a:p>
            <a:endParaRPr lang="en-SG" baseline="0" dirty="0" smtClean="0"/>
          </a:p>
          <a:p>
            <a:r>
              <a:rPr lang="en-SG" baseline="0" dirty="0" smtClean="0"/>
              <a:t>The next release with all of the </a:t>
            </a:r>
            <a:r>
              <a:rPr lang="en-SG" baseline="0" dirty="0" err="1" smtClean="0"/>
              <a:t>beforementioned</a:t>
            </a:r>
            <a:r>
              <a:rPr lang="en-SG" baseline="0" dirty="0" smtClean="0"/>
              <a:t> functions is projected to be released on the 30</a:t>
            </a:r>
            <a:r>
              <a:rPr lang="en-SG" baseline="30000" dirty="0" smtClean="0"/>
              <a:t>th</a:t>
            </a:r>
            <a:r>
              <a:rPr lang="en-SG" baseline="0" dirty="0" smtClean="0"/>
              <a:t> of April 2016!</a:t>
            </a:r>
          </a:p>
          <a:p>
            <a:endParaRPr lang="en-SG" baseline="0" dirty="0" smtClean="0"/>
          </a:p>
          <a:p>
            <a:r>
              <a:rPr lang="en-SG" baseline="0" dirty="0" smtClean="0"/>
              <a:t>Lastly, please direct all feedback to this email address.</a:t>
            </a:r>
          </a:p>
          <a:p>
            <a:endParaRPr lang="en-SG" baseline="0" dirty="0" smtClean="0"/>
          </a:p>
          <a:p>
            <a:r>
              <a:rPr lang="en-SG" baseline="0" dirty="0" smtClean="0"/>
              <a:t>With this, I end our presentation, thank you for your time. </a:t>
            </a:r>
          </a:p>
          <a:p>
            <a:endParaRPr lang="en-SG" baseline="0" dirty="0" smtClean="0"/>
          </a:p>
          <a:p>
            <a:r>
              <a:rPr lang="en-SG" baseline="0" dirty="0" smtClean="0"/>
              <a:t>We shall now head on to the Q &amp; A session.</a:t>
            </a:r>
          </a:p>
        </p:txBody>
      </p:sp>
    </p:spTree>
    <p:extLst>
      <p:ext uri="{BB962C8B-B14F-4D97-AF65-F5344CB8AC3E}">
        <p14:creationId xmlns:p14="http://schemas.microsoft.com/office/powerpoint/2010/main" xmlns="" val="2119991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43742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C8DEF3BC-85DD-4ED2-8C84-4F0BB785FC11}" type="slidenum">
              <a:rPr lang="en-SG" smtClean="0"/>
              <a:pPr/>
              <a:t>6</a:t>
            </a:fld>
            <a:endParaRPr lang="en-SG" dirty="0"/>
          </a:p>
        </p:txBody>
      </p:sp>
    </p:spTree>
    <p:extLst>
      <p:ext uri="{BB962C8B-B14F-4D97-AF65-F5344CB8AC3E}">
        <p14:creationId xmlns:p14="http://schemas.microsoft.com/office/powerpoint/2010/main" xmlns="" val="3853728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1341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SG" dirty="0" smtClean="0"/>
              <a:t>Label components</a:t>
            </a:r>
            <a:endParaRPr dirty="0"/>
          </a:p>
        </p:txBody>
      </p:sp>
    </p:spTree>
    <p:extLst>
      <p:ext uri="{BB962C8B-B14F-4D97-AF65-F5344CB8AC3E}">
        <p14:creationId xmlns:p14="http://schemas.microsoft.com/office/powerpoint/2010/main" xmlns="" val="3064451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Thank you Julian,</a:t>
            </a:r>
            <a:r>
              <a:rPr lang="en-SG" altLang="zh-SG" baseline="0" dirty="0" smtClean="0"/>
              <a:t> I will continue with Julian’s demonstration and show you how powerful WURI is.  As a </a:t>
            </a:r>
            <a:r>
              <a:rPr lang="en-SG" altLang="zh-SG" baseline="0" dirty="0" err="1" smtClean="0"/>
              <a:t>todo</a:t>
            </a:r>
            <a:r>
              <a:rPr lang="en-SG" altLang="zh-SG" baseline="0" dirty="0" smtClean="0"/>
              <a:t> list software, WU.RI will definitely allow you to mark a event as complete. For example, </a:t>
            </a:r>
            <a:r>
              <a:rPr lang="en-SG" altLang="zh-SG" baseline="0" dirty="0" err="1" smtClean="0"/>
              <a:t>Zootopia</a:t>
            </a:r>
            <a:r>
              <a:rPr lang="en-SG" altLang="zh-SG" baseline="0" dirty="0" smtClean="0"/>
              <a:t> is on show now. Let’s assume you have just watched this movie, then you could type c 8 to mark the “watch a movie” task as completed. After watching the movie, you want to go </a:t>
            </a:r>
            <a:r>
              <a:rPr lang="en-SG" altLang="zh-SG" baseline="0" dirty="0" err="1" smtClean="0"/>
              <a:t>kinokuniya</a:t>
            </a:r>
            <a:r>
              <a:rPr lang="en-SG" altLang="zh-SG" baseline="0" dirty="0" smtClean="0"/>
              <a:t> to find some book to read, then you may want to use “t 10” to mark the “Read books” as complete. Then basically this is everything you want to do today, so you also use “c 2” to complete the “Do everything”. Now, on WURI you can see you have completed 3 tasks today~~~ Congrats~~~ But what if you suddenly decided that you need to listen to a concert today also. Then you can use the same command “c 2” to remark the “do everything” as incomplete again. In summary, if you want to mark certain task as complete/incomplete, just type in c + the id of the task.</a:t>
            </a:r>
            <a:endParaRPr lang="zh-SG" altLang="en-US" dirty="0"/>
          </a:p>
        </p:txBody>
      </p:sp>
    </p:spTree>
    <p:extLst>
      <p:ext uri="{BB962C8B-B14F-4D97-AF65-F5344CB8AC3E}">
        <p14:creationId xmlns="" xmlns:p14="http://schemas.microsoft.com/office/powerpoint/2010/main" val="292958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After</a:t>
            </a:r>
            <a:r>
              <a:rPr lang="en-SG" altLang="zh-SG" baseline="0" dirty="0" smtClean="0"/>
              <a:t> all, the “do everything” is a bit vague. You, as a perfectionist, do not want to see such ambiguous task. You may find the Deletion function useful. You can do deletion in many ways as you wish. You may want to use “d 2”, which means “delete task with id 2” to delete the “Do Everything” task. With WURI, you are efficient in your work, say you have finished all the tasks before the 10</a:t>
            </a:r>
            <a:r>
              <a:rPr lang="en-SG" altLang="zh-SG" baseline="30000" dirty="0" smtClean="0"/>
              <a:t>th</a:t>
            </a:r>
            <a:r>
              <a:rPr lang="en-SG" altLang="zh-SG" baseline="0" dirty="0" smtClean="0"/>
              <a:t> of April, you can use “d &lt;11/4” to delete all the tasks before 10</a:t>
            </a:r>
            <a:r>
              <a:rPr lang="en-SG" altLang="zh-SG" baseline="30000" dirty="0" smtClean="0"/>
              <a:t>th</a:t>
            </a:r>
            <a:r>
              <a:rPr lang="en-SG" altLang="zh-SG" baseline="0" dirty="0" smtClean="0"/>
              <a:t> .</a:t>
            </a:r>
            <a:endParaRPr lang="zh-SG" altLang="en-US" dirty="0"/>
          </a:p>
        </p:txBody>
      </p:sp>
    </p:spTree>
    <p:extLst>
      <p:ext uri="{BB962C8B-B14F-4D97-AF65-F5344CB8AC3E}">
        <p14:creationId xmlns="" xmlns:p14="http://schemas.microsoft.com/office/powerpoint/2010/main" val="352699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WURI also allows</a:t>
            </a:r>
            <a:r>
              <a:rPr lang="en-SG" altLang="zh-SG" baseline="0" dirty="0" smtClean="0"/>
              <a:t> you to revert you operations. Just now you have removed all the tasks before the 10</a:t>
            </a:r>
            <a:r>
              <a:rPr lang="en-SG" altLang="zh-SG" baseline="30000" dirty="0" smtClean="0"/>
              <a:t>th</a:t>
            </a:r>
            <a:r>
              <a:rPr lang="en-SG" altLang="zh-SG" baseline="0" dirty="0" smtClean="0"/>
              <a:t> , but suddenly you become unsure about whether you have really completed all the tasks before that date. You want to make sure. So you can use the undo function provided by WURI, you type in a u, then just enter it. See, all the tasks you have just deleted come back. Looking at those tasks, you realize that you have indeed finished them, very good, we can delete them again.</a:t>
            </a:r>
            <a:endParaRPr lang="zh-SG" altLang="en-US" dirty="0"/>
          </a:p>
        </p:txBody>
      </p:sp>
    </p:spTree>
    <p:extLst>
      <p:ext uri="{BB962C8B-B14F-4D97-AF65-F5344CB8AC3E}">
        <p14:creationId xmlns="" xmlns:p14="http://schemas.microsoft.com/office/powerpoint/2010/main" val="177367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SG" altLang="zh-SG" dirty="0" smtClean="0"/>
              <a:t>With so many tasks to do every</a:t>
            </a:r>
            <a:r>
              <a:rPr lang="en-SG" altLang="zh-SG" baseline="0" dirty="0" smtClean="0"/>
              <a:t> day, you may need to search among all your tasks to find the one you need to do now. To demonstrate the find function, please allow me to input some data first. … Ok, now we have a lot of meetings here. We want to know when am I going to meet Alice, since I need to prepare some gift to her before I can go. You need not to eye power through all the tasks to locate the task with Alice, you can just type in “f Alice” to find all event related to Alice and then you can plan your work accordingly.</a:t>
            </a:r>
            <a:endParaRPr lang="zh-SG" altLang="en-US" dirty="0"/>
          </a:p>
        </p:txBody>
      </p:sp>
    </p:spTree>
    <p:extLst>
      <p:ext uri="{BB962C8B-B14F-4D97-AF65-F5344CB8AC3E}">
        <p14:creationId xmlns="" xmlns:p14="http://schemas.microsoft.com/office/powerpoint/2010/main" val="4271878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3498110"/>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314451"/>
            <a:ext cx="7772400" cy="137232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2708705"/>
            <a:ext cx="7772400" cy="899778"/>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3714750"/>
            <a:ext cx="9147765" cy="143406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7CB97365-EBCA-4027-87D5-99FC1D4DF0BB}" type="datetimeFigureOut">
              <a:rPr lang="en-US" smtClean="0"/>
              <a:pPr eaLnBrk="1" latinLnBrk="0" hangingPunct="1"/>
              <a:t>4/7/2016</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10997"/>
            <a:ext cx="8229600" cy="3289553"/>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05980"/>
            <a:ext cx="1777470" cy="419457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81"/>
            <a:ext cx="6324600" cy="419457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extLst>
      <p:ext uri="{BB962C8B-B14F-4D97-AF65-F5344CB8AC3E}">
        <p14:creationId xmlns:p14="http://schemas.microsoft.com/office/powerpoint/2010/main" xmlns="" val="322391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794784"/>
            <a:ext cx="7772400" cy="13716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198784"/>
            <a:ext cx="4572000" cy="1091166"/>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7" name="Chevron 6"/>
          <p:cNvSpPr/>
          <p:nvPr/>
        </p:nvSpPr>
        <p:spPr>
          <a:xfrm>
            <a:off x="3636680"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2254104"/>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110997"/>
            <a:ext cx="4038600" cy="3394472"/>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4057650"/>
            <a:ext cx="4040188"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4057650"/>
            <a:ext cx="4041775" cy="5715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083221"/>
            <a:ext cx="4040188" cy="2956322"/>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083221"/>
            <a:ext cx="4041775" cy="2956322"/>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pPr lvl="0">
              <a:spcBef>
                <a:spcPts val="0"/>
              </a:spcBef>
              <a:buNone/>
            </a:pPr>
            <a:fld id="{00000000-1234-1234-1234-123412341234}" type="slidenum">
              <a:rPr lang="en" smtClean="0"/>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657600"/>
            <a:ext cx="7481776" cy="3429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4016327"/>
            <a:ext cx="3974592" cy="6858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05740"/>
            <a:ext cx="7479792" cy="3429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4805958"/>
            <a:ext cx="1920240" cy="274320"/>
          </a:xfrm>
        </p:spPr>
        <p:txBody>
          <a:bodyPr/>
          <a:lstStyle>
            <a:extLst/>
          </a:lstStyle>
          <a:p>
            <a:pPr eaLnBrk="1" latinLnBrk="0" hangingPunct="1"/>
            <a:fld id="{7CB97365-EBCA-4027-87D5-99FC1D4DF0BB}" type="datetimeFigureOut">
              <a:rPr lang="en-US" smtClean="0"/>
              <a:pPr eaLnBrk="1" latinLnBrk="0" hangingPunct="1"/>
              <a:t>4/7/2016</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4082552"/>
            <a:ext cx="7162800" cy="486174"/>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42476"/>
            <a:ext cx="8686800" cy="329184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eaLnBrk="1" latinLnBrk="0" hangingPunct="1"/>
            <a:fld id="{7CB97365-EBCA-4027-87D5-99FC1D4DF0BB}" type="datetimeFigureOut">
              <a:rPr lang="en-US" smtClean="0"/>
              <a:pPr eaLnBrk="1" latinLnBrk="0" hangingPunct="1"/>
              <a:t>4/7/2016</a:t>
            </a:fld>
            <a:endParaRPr lang="en-US"/>
          </a:p>
        </p:txBody>
      </p:sp>
      <p:sp>
        <p:nvSpPr>
          <p:cNvPr id="6" name="Footer Placeholder 5"/>
          <p:cNvSpPr>
            <a:spLocks noGrp="1"/>
          </p:cNvSpPr>
          <p:nvPr>
            <p:ph type="ftr" sz="quarter" idx="11"/>
          </p:nvPr>
        </p:nvSpPr>
        <p:spPr>
          <a:xfrm>
            <a:off x="4380073" y="4805958"/>
            <a:ext cx="2350681" cy="273844"/>
          </a:xfrm>
        </p:spPr>
        <p:txBody>
          <a:bodyPr/>
          <a:lstStyle>
            <a:lvl1pPr>
              <a:defRPr>
                <a:solidFill>
                  <a:schemeClr val="tx1"/>
                </a:solidFill>
              </a:defRPr>
            </a:lvl1pPr>
            <a:extLst/>
          </a:lstStyle>
          <a:p>
            <a:endParaRPr kumimoji="0"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
        <p:nvSpPr>
          <p:cNvPr id="2" name="Title 1"/>
          <p:cNvSpPr>
            <a:spLocks noGrp="1"/>
          </p:cNvSpPr>
          <p:nvPr>
            <p:ph type="title"/>
          </p:nvPr>
        </p:nvSpPr>
        <p:spPr>
          <a:xfrm>
            <a:off x="228600" y="3648842"/>
            <a:ext cx="8075432" cy="422004"/>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4343440"/>
            <a:ext cx="3402314" cy="810651"/>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3741330"/>
            <a:ext cx="182880" cy="17145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7" y="3751495"/>
            <a:ext cx="3802003" cy="1082333"/>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4338767"/>
            <a:ext cx="3802003" cy="6286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4343440"/>
            <a:ext cx="3402314" cy="810651"/>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4340804"/>
            <a:ext cx="3405509" cy="813287"/>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110997"/>
            <a:ext cx="8229600" cy="3394472"/>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4805958"/>
            <a:ext cx="1920240" cy="27432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7CB97365-EBCA-4027-87D5-99FC1D4DF0BB}" type="datetimeFigureOut">
              <a:rPr lang="en-US" smtClean="0"/>
              <a:pPr eaLnBrk="1" latinLnBrk="0" hangingPunct="1"/>
              <a:t>4/7/2016</a:t>
            </a:fld>
            <a:endParaRPr lang="en-US">
              <a:solidFill>
                <a:schemeClr val="tx1">
                  <a:shade val="50000"/>
                </a:schemeClr>
              </a:solidFill>
            </a:endParaRPr>
          </a:p>
        </p:txBody>
      </p:sp>
      <p:sp>
        <p:nvSpPr>
          <p:cNvPr id="22" name="Footer Placeholder 21"/>
          <p:cNvSpPr>
            <a:spLocks noGrp="1"/>
          </p:cNvSpPr>
          <p:nvPr>
            <p:ph type="ftr" sz="quarter" idx="3"/>
          </p:nvPr>
        </p:nvSpPr>
        <p:spPr>
          <a:xfrm>
            <a:off x="4380073" y="4805958"/>
            <a:ext cx="2350681" cy="273844"/>
          </a:xfrm>
          <a:prstGeom prst="rect">
            <a:avLst/>
          </a:prstGeom>
        </p:spPr>
        <p:txBody>
          <a:bodyPr vert="horz" anchor="b"/>
          <a:lstStyle>
            <a:lvl1pPr algn="r" eaLnBrk="1" latinLnBrk="0" hangingPunct="1">
              <a:defRPr kumimoji="0" sz="1000">
                <a:solidFill>
                  <a:schemeClr val="tx1"/>
                </a:solidFill>
              </a:defRPr>
            </a:lvl1pPr>
            <a:extLst/>
          </a:lstStyle>
          <a:p>
            <a:endParaRPr kumimoji="0" lang="en-US">
              <a:solidFill>
                <a:schemeClr val="tx1">
                  <a:shade val="50000"/>
                </a:schemeClr>
              </a:solidFill>
            </a:endParaRPr>
          </a:p>
        </p:txBody>
      </p:sp>
      <p:sp>
        <p:nvSpPr>
          <p:cNvPr id="18" name="Slide Number Placeholder 17"/>
          <p:cNvSpPr>
            <a:spLocks noGrp="1"/>
          </p:cNvSpPr>
          <p:nvPr>
            <p:ph type="sldNum" sz="quarter" idx="4"/>
          </p:nvPr>
        </p:nvSpPr>
        <p:spPr>
          <a:xfrm>
            <a:off x="8647272" y="4805958"/>
            <a:ext cx="365760" cy="273844"/>
          </a:xfrm>
          <a:prstGeom prst="rect">
            <a:avLst/>
          </a:prstGeom>
        </p:spPr>
        <p:txBody>
          <a:bodyPr vert="horz" anchor="b"/>
          <a:lstStyle>
            <a:lvl1pPr algn="r" eaLnBrk="1" latinLnBrk="0" hangingPunct="1">
              <a:defRPr kumimoji="0" sz="1000" b="0">
                <a:solidFill>
                  <a:schemeClr val="tx1"/>
                </a:solidFill>
              </a:defRPr>
            </a:lvl1pPr>
            <a:extLst/>
          </a:lstStyle>
          <a:p>
            <a:pPr lvl="0" algn="r">
              <a:spcBef>
                <a:spcPts val="0"/>
              </a:spcBef>
              <a:buNone/>
            </a:pPr>
            <a:fld id="{00000000-1234-1234-1234-123412341234}" type="slidenum">
              <a:rPr lang="en" sz="1000" smtClean="0">
                <a:solidFill>
                  <a:schemeClr val="accent1"/>
                </a:solidFill>
                <a:latin typeface="Source Code Pro"/>
                <a:ea typeface="Source Code Pro"/>
                <a:cs typeface="Source Code Pro"/>
                <a:sym typeface="Source Code Pro"/>
              </a:rPr>
              <a:pPr lvl="0"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 bg1="lt1" tx1="dk1" bg2="lt2" tx2="dk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hyperlink" Target="http://www.java.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gif"/><Relationship Id="rId4" Type="http://schemas.openxmlformats.org/officeDocument/2006/relationships/image" Target="../media/image25.gi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hyperlink" Target="http://www.github.co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74216" y="1724091"/>
            <a:ext cx="2016848" cy="2574700"/>
          </a:xfrm>
          <a:prstGeom prst="rect">
            <a:avLst/>
          </a:prstGeom>
        </p:spPr>
      </p:pic>
      <p:pic>
        <p:nvPicPr>
          <p:cNvPr id="19" name="Content Placeholder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644010" y="1728583"/>
            <a:ext cx="1929263" cy="2570208"/>
          </a:xfrm>
          <a:prstGeom prst="rect">
            <a:avLst/>
          </a:prstGeom>
        </p:spPr>
      </p:pic>
      <p:pic>
        <p:nvPicPr>
          <p:cNvPr id="20" name="Picture 2" descr="C:\Users\Shaun Lee\Documents\photo.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883388" y="1728582"/>
            <a:ext cx="1999051" cy="2570208"/>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Content Placeholder 7"/>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51520" y="1728584"/>
            <a:ext cx="2009092" cy="2570207"/>
          </a:xfrm>
          <a:prstGeom prst="rect">
            <a:avLst/>
          </a:prstGeom>
        </p:spPr>
      </p:pic>
      <p:pic>
        <p:nvPicPr>
          <p:cNvPr id="6" name="Shape 56"/>
          <p:cNvPicPr preferRelativeResize="0"/>
          <p:nvPr/>
        </p:nvPicPr>
        <p:blipFill>
          <a:blip r:embed="rId7">
            <a:alphaModFix/>
          </a:blip>
          <a:stretch>
            <a:fillRect/>
          </a:stretch>
        </p:blipFill>
        <p:spPr>
          <a:xfrm>
            <a:off x="2195736" y="0"/>
            <a:ext cx="4248472" cy="1728192"/>
          </a:xfrm>
          <a:prstGeom prst="rect">
            <a:avLst/>
          </a:prstGeom>
          <a:noFill/>
          <a:ln>
            <a:noFill/>
          </a:ln>
        </p:spPr>
      </p:pic>
      <p:sp>
        <p:nvSpPr>
          <p:cNvPr id="2" name="TextBox 1"/>
          <p:cNvSpPr txBox="1"/>
          <p:nvPr/>
        </p:nvSpPr>
        <p:spPr>
          <a:xfrm>
            <a:off x="683570" y="4298791"/>
            <a:ext cx="8630917" cy="646331"/>
          </a:xfrm>
          <a:prstGeom prst="rect">
            <a:avLst/>
          </a:prstGeom>
          <a:noFill/>
        </p:spPr>
        <p:txBody>
          <a:bodyPr wrap="square" rtlCol="0">
            <a:spAutoFit/>
          </a:bodyPr>
          <a:lstStyle/>
          <a:p>
            <a:r>
              <a:rPr lang="en-SG" sz="3600" dirty="0" err="1" smtClean="0">
                <a:latin typeface="Verdana" panose="020B0604030504040204" pitchFamily="34" charset="0"/>
                <a:ea typeface="Verdana" panose="020B0604030504040204" pitchFamily="34" charset="0"/>
                <a:cs typeface="Verdana" panose="020B0604030504040204" pitchFamily="34" charset="0"/>
              </a:rPr>
              <a:t>Riwu</a:t>
            </a:r>
            <a:r>
              <a:rPr lang="en-SG" sz="3600" dirty="0" smtClean="0">
                <a:latin typeface="Verdana" panose="020B0604030504040204" pitchFamily="34" charset="0"/>
                <a:ea typeface="Verdana" panose="020B0604030504040204" pitchFamily="34" charset="0"/>
                <a:cs typeface="Verdana" panose="020B0604030504040204" pitchFamily="34" charset="0"/>
              </a:rPr>
              <a:t> 	  Julian 	  </a:t>
            </a:r>
            <a:r>
              <a:rPr lang="en-SG" sz="3600" dirty="0" err="1" smtClean="0">
                <a:latin typeface="Verdana" panose="020B0604030504040204" pitchFamily="34" charset="0"/>
                <a:ea typeface="Verdana" panose="020B0604030504040204" pitchFamily="34" charset="0"/>
                <a:cs typeface="Verdana" panose="020B0604030504040204" pitchFamily="34" charset="0"/>
              </a:rPr>
              <a:t>Ruomu</a:t>
            </a:r>
            <a:r>
              <a:rPr lang="en-SG" sz="3600" dirty="0" smtClean="0">
                <a:latin typeface="Verdana" panose="020B0604030504040204" pitchFamily="34" charset="0"/>
                <a:ea typeface="Verdana" panose="020B0604030504040204" pitchFamily="34" charset="0"/>
                <a:cs typeface="Verdana" panose="020B0604030504040204" pitchFamily="34" charset="0"/>
              </a:rPr>
              <a:t> 	 Shaun</a:t>
            </a:r>
            <a:endParaRPr lang="en-SG" sz="3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xmlns="" val="330469205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851660"/>
            <a:ext cx="6779961"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Download for free at </a:t>
            </a:r>
            <a:r>
              <a:rPr lang="en-SG" sz="2700" dirty="0" smtClean="0">
                <a:latin typeface="Verdana" panose="020B0604030504040204" pitchFamily="34" charset="0"/>
                <a:ea typeface="Verdana" panose="020B0604030504040204" pitchFamily="34" charset="0"/>
                <a:cs typeface="Verdana" panose="020B0604030504040204" pitchFamily="34" charset="0"/>
                <a:hlinkClick r:id="rId2"/>
              </a:rPr>
              <a:t>www.java.com</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Windows</a:t>
            </a:r>
            <a:r>
              <a:rPr lang="en-SG" sz="2700" dirty="0">
                <a:latin typeface="Verdana" panose="020B0604030504040204" pitchFamily="34" charset="0"/>
                <a:ea typeface="Verdana" panose="020B0604030504040204" pitchFamily="34" charset="0"/>
                <a:cs typeface="Verdana" panose="020B0604030504040204" pitchFamily="34" charset="0"/>
              </a:rPr>
              <a:t>, Linux, Mac</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normAutofit/>
          </a:bodyPr>
          <a:lstStyle/>
          <a:p>
            <a:r>
              <a:rPr lang="en-SG" sz="4050" b="0" dirty="0">
                <a:latin typeface="Verdana" panose="020B0604030504040204" pitchFamily="34" charset="0"/>
                <a:ea typeface="Verdana" panose="020B0604030504040204" pitchFamily="34" charset="0"/>
                <a:cs typeface="Verdana" panose="020B0604030504040204" pitchFamily="34" charset="0"/>
              </a:rPr>
              <a:t>Run on </a:t>
            </a:r>
            <a:r>
              <a:rPr lang="en-SG" sz="4050" b="0" dirty="0" smtClean="0">
                <a:latin typeface="Verdana" panose="020B0604030504040204" pitchFamily="34" charset="0"/>
                <a:ea typeface="Verdana" panose="020B0604030504040204" pitchFamily="34" charset="0"/>
                <a:cs typeface="Verdana" panose="020B0604030504040204" pitchFamily="34" charset="0"/>
              </a:rPr>
              <a:t>anything with Java</a:t>
            </a:r>
            <a:endParaRPr lang="en-SG" sz="405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xmlns="" val="13420993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643056"/>
            <a:ext cx="6172200" cy="3291840"/>
          </a:xfrm>
        </p:spPr>
        <p:txBody>
          <a:bodyPr>
            <a:normAutofit/>
          </a:bodyPr>
          <a:lstStyle/>
          <a:p>
            <a:r>
              <a:rPr lang="en-SG" sz="2700" dirty="0" smtClean="0">
                <a:latin typeface="Verdana" panose="020B0604030504040204" pitchFamily="34" charset="0"/>
                <a:ea typeface="Verdana" panose="020B0604030504040204" pitchFamily="34" charset="0"/>
                <a:cs typeface="Verdana" panose="020B0604030504040204" pitchFamily="34" charset="0"/>
              </a:rPr>
              <a:t>Task </a:t>
            </a:r>
            <a:r>
              <a:rPr lang="en-SG" sz="2700" dirty="0">
                <a:latin typeface="Verdana" panose="020B0604030504040204" pitchFamily="34" charset="0"/>
                <a:ea typeface="Verdana" panose="020B0604030504040204" pitchFamily="34" charset="0"/>
                <a:cs typeface="Verdana" panose="020B0604030504040204" pitchFamily="34" charset="0"/>
              </a:rPr>
              <a:t>list saved to file after every operation. </a:t>
            </a:r>
            <a:endParaRPr lang="en-SG" sz="27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Stable and never crashes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Reliable</a:t>
            </a:r>
          </a:p>
        </p:txBody>
      </p:sp>
    </p:spTree>
    <p:extLst>
      <p:ext uri="{BB962C8B-B14F-4D97-AF65-F5344CB8AC3E}">
        <p14:creationId xmlns:p14="http://schemas.microsoft.com/office/powerpoint/2010/main" xmlns="" val="24202636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anim calcmode="lin" valueType="num">
                                      <p:cBhvr>
                                        <p:cTn id="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70307-windows-xp-vista-and-7-blue-screen-of-death.jpg"/>
          <p:cNvPicPr>
            <a:picLocks noGrp="1" noChangeAspect="1"/>
          </p:cNvPicPr>
          <p:nvPr>
            <p:ph idx="1"/>
          </p:nvPr>
        </p:nvPicPr>
        <p:blipFill>
          <a:blip r:embed="rId2"/>
          <a:stretch>
            <a:fillRect/>
          </a:stretch>
        </p:blipFill>
        <p:spPr>
          <a:xfrm>
            <a:off x="0" y="1"/>
            <a:ext cx="9144000" cy="5162649"/>
          </a:xfr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xmlns="" val="37230662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643056"/>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Saving done only after list updated on </a:t>
            </a:r>
            <a:r>
              <a:rPr lang="en-SG" sz="2700" dirty="0" smtClean="0">
                <a:latin typeface="Verdana" panose="020B0604030504040204" pitchFamily="34" charset="0"/>
                <a:ea typeface="Verdana" panose="020B0604030504040204" pitchFamily="34" charset="0"/>
                <a:cs typeface="Verdana" panose="020B0604030504040204" pitchFamily="34" charset="0"/>
              </a:rPr>
              <a:t>display</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No perceivable delay</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Performance</a:t>
            </a:r>
          </a:p>
        </p:txBody>
      </p:sp>
    </p:spTree>
    <p:extLst>
      <p:ext uri="{BB962C8B-B14F-4D97-AF65-F5344CB8AC3E}">
        <p14:creationId xmlns:p14="http://schemas.microsoft.com/office/powerpoint/2010/main" xmlns="" val="38842111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64" y="1643056"/>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Only need </a:t>
            </a:r>
            <a:r>
              <a:rPr lang="en-SG" sz="2700" dirty="0" smtClean="0">
                <a:latin typeface="Verdana" panose="020B0604030504040204" pitchFamily="34" charset="0"/>
                <a:ea typeface="Verdana" panose="020B0604030504040204" pitchFamily="34" charset="0"/>
                <a:cs typeface="Verdana" panose="020B0604030504040204" pitchFamily="34" charset="0"/>
              </a:rPr>
              <a:t>keyboard</a:t>
            </a:r>
          </a:p>
          <a:p>
            <a:pPr marL="0" indent="0">
              <a:buNone/>
            </a:pPr>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Minimal </a:t>
            </a:r>
            <a:r>
              <a:rPr lang="en-SG" sz="2700" dirty="0" smtClean="0">
                <a:latin typeface="Verdana" panose="020B0604030504040204" pitchFamily="34" charset="0"/>
                <a:ea typeface="Verdana" panose="020B0604030504040204" pitchFamily="34" charset="0"/>
                <a:cs typeface="Verdana" panose="020B0604030504040204" pitchFamily="34" charset="0"/>
              </a:rPr>
              <a:t>keywords</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smtClean="0">
                <a:latin typeface="Verdana" panose="020B0604030504040204" pitchFamily="34" charset="0"/>
                <a:ea typeface="Verdana" panose="020B0604030504040204" pitchFamily="34" charset="0"/>
                <a:cs typeface="Verdana" panose="020B0604030504040204" pitchFamily="34" charset="0"/>
              </a:rPr>
              <a:t>Single letter commands</a:t>
            </a:r>
            <a:endParaRPr lang="en-SG" sz="2700" dirty="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Ease of use</a:t>
            </a:r>
          </a:p>
        </p:txBody>
      </p:sp>
    </p:spTree>
    <p:extLst>
      <p:ext uri="{BB962C8B-B14F-4D97-AF65-F5344CB8AC3E}">
        <p14:creationId xmlns:p14="http://schemas.microsoft.com/office/powerpoint/2010/main" xmlns="" val="7029023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Mark as complete</a:t>
            </a:r>
            <a:endParaRPr lang="zh-SG" altLang="en-US" dirty="0"/>
          </a:p>
        </p:txBody>
      </p:sp>
      <p:sp>
        <p:nvSpPr>
          <p:cNvPr id="3" name="文本占位符 2"/>
          <p:cNvSpPr>
            <a:spLocks noGrp="1"/>
          </p:cNvSpPr>
          <p:nvPr>
            <p:ph type="body" idx="1"/>
          </p:nvPr>
        </p:nvSpPr>
        <p:spPr/>
        <p:txBody>
          <a:bodyPr/>
          <a:lstStyle/>
          <a:p>
            <a:r>
              <a:rPr lang="en-SG" altLang="zh-SG" dirty="0" smtClean="0"/>
              <a:t>E.g.</a:t>
            </a:r>
          </a:p>
          <a:p>
            <a:pPr marL="109728" indent="0">
              <a:buNone/>
            </a:pPr>
            <a:endParaRPr lang="en-SG" altLang="zh-SG" dirty="0" smtClean="0"/>
          </a:p>
          <a:p>
            <a:r>
              <a:rPr lang="en-SG" altLang="zh-SG" dirty="0" smtClean="0"/>
              <a:t>“c 15” – mark/demark the task with ID 15</a:t>
            </a:r>
          </a:p>
        </p:txBody>
      </p:sp>
    </p:spTree>
    <p:extLst>
      <p:ext uri="{BB962C8B-B14F-4D97-AF65-F5344CB8AC3E}">
        <p14:creationId xmlns="" xmlns:p14="http://schemas.microsoft.com/office/powerpoint/2010/main" val="266155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Delete</a:t>
            </a:r>
            <a:endParaRPr lang="zh-SG" altLang="en-US" dirty="0"/>
          </a:p>
        </p:txBody>
      </p:sp>
      <p:sp>
        <p:nvSpPr>
          <p:cNvPr id="3" name="文本占位符 2"/>
          <p:cNvSpPr>
            <a:spLocks noGrp="1"/>
          </p:cNvSpPr>
          <p:nvPr>
            <p:ph type="body" idx="1"/>
          </p:nvPr>
        </p:nvSpPr>
        <p:spPr/>
        <p:txBody>
          <a:bodyPr>
            <a:normAutofit lnSpcReduction="10000"/>
          </a:bodyPr>
          <a:lstStyle/>
          <a:p>
            <a:r>
              <a:rPr lang="en-SG" altLang="zh-SG" dirty="0" smtClean="0"/>
              <a:t>E.g.</a:t>
            </a:r>
          </a:p>
          <a:p>
            <a:pPr marL="109728" indent="0">
              <a:buNone/>
            </a:pPr>
            <a:endParaRPr lang="en-SG" altLang="zh-SG" dirty="0" smtClean="0"/>
          </a:p>
          <a:p>
            <a:r>
              <a:rPr lang="en-SG" altLang="zh-SG" dirty="0" smtClean="0"/>
              <a:t>“d 2” – Delete the task with id 2</a:t>
            </a:r>
          </a:p>
          <a:p>
            <a:pPr marL="109728" indent="0">
              <a:buNone/>
            </a:pPr>
            <a:endParaRPr lang="en-SG" altLang="zh-SG" dirty="0" smtClean="0"/>
          </a:p>
          <a:p>
            <a:r>
              <a:rPr lang="en-SG" altLang="zh-SG" dirty="0" smtClean="0"/>
              <a:t>“d &lt;11/4/16” – Delete all the tasks before 11/4</a:t>
            </a:r>
          </a:p>
          <a:p>
            <a:endParaRPr lang="en-SG" altLang="zh-SG" dirty="0"/>
          </a:p>
          <a:p>
            <a:r>
              <a:rPr lang="en-SG" altLang="zh-SG" dirty="0" smtClean="0"/>
              <a:t>“d + id + r” for deleting recurring tasks</a:t>
            </a:r>
          </a:p>
        </p:txBody>
      </p:sp>
    </p:spTree>
    <p:extLst>
      <p:ext uri="{BB962C8B-B14F-4D97-AF65-F5344CB8AC3E}">
        <p14:creationId xmlns="" xmlns:p14="http://schemas.microsoft.com/office/powerpoint/2010/main" val="405281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Undo</a:t>
            </a:r>
            <a:endParaRPr lang="zh-SG" altLang="en-US" dirty="0"/>
          </a:p>
        </p:txBody>
      </p:sp>
      <p:sp>
        <p:nvSpPr>
          <p:cNvPr id="3" name="文本占位符 2"/>
          <p:cNvSpPr>
            <a:spLocks noGrp="1"/>
          </p:cNvSpPr>
          <p:nvPr>
            <p:ph type="body" idx="1"/>
          </p:nvPr>
        </p:nvSpPr>
        <p:spPr/>
        <p:txBody>
          <a:bodyPr/>
          <a:lstStyle/>
          <a:p>
            <a:r>
              <a:rPr lang="en-SG" altLang="zh-SG" dirty="0" smtClean="0"/>
              <a:t>“u” – stands for “undo”</a:t>
            </a:r>
            <a:endParaRPr lang="zh-SG" altLang="en-US" dirty="0"/>
          </a:p>
        </p:txBody>
      </p:sp>
    </p:spTree>
    <p:extLst>
      <p:ext uri="{BB962C8B-B14F-4D97-AF65-F5344CB8AC3E}">
        <p14:creationId xmlns="" xmlns:p14="http://schemas.microsoft.com/office/powerpoint/2010/main" val="1494335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find</a:t>
            </a:r>
            <a:endParaRPr lang="zh-SG" altLang="en-US" dirty="0"/>
          </a:p>
        </p:txBody>
      </p:sp>
      <p:sp>
        <p:nvSpPr>
          <p:cNvPr id="3" name="文本占位符 2"/>
          <p:cNvSpPr>
            <a:spLocks noGrp="1"/>
          </p:cNvSpPr>
          <p:nvPr>
            <p:ph type="body" idx="1"/>
          </p:nvPr>
        </p:nvSpPr>
        <p:spPr/>
        <p:txBody>
          <a:bodyPr/>
          <a:lstStyle/>
          <a:p>
            <a:r>
              <a:rPr lang="en-SG" altLang="zh-SG" dirty="0" smtClean="0"/>
              <a:t>E.g.</a:t>
            </a:r>
          </a:p>
          <a:p>
            <a:pPr marL="109728" indent="0">
              <a:buNone/>
            </a:pPr>
            <a:endParaRPr lang="en-SG" altLang="zh-SG" dirty="0" smtClean="0"/>
          </a:p>
          <a:p>
            <a:r>
              <a:rPr lang="en-SG" altLang="zh-SG" dirty="0" smtClean="0"/>
              <a:t>“f Alice” to find all the tasks related to Alice</a:t>
            </a:r>
          </a:p>
          <a:p>
            <a:endParaRPr lang="en-SG" altLang="zh-SG" dirty="0"/>
          </a:p>
          <a:p>
            <a:r>
              <a:rPr lang="en-SG" altLang="zh-SG" dirty="0" smtClean="0"/>
              <a:t>“f” to display all tasks</a:t>
            </a:r>
            <a:endParaRPr lang="zh-SG" altLang="en-US" dirty="0"/>
          </a:p>
        </p:txBody>
      </p:sp>
    </p:spTree>
    <p:extLst>
      <p:ext uri="{BB962C8B-B14F-4D97-AF65-F5344CB8AC3E}">
        <p14:creationId xmlns="" xmlns:p14="http://schemas.microsoft.com/office/powerpoint/2010/main" val="3457226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SG" altLang="zh-SG" dirty="0" smtClean="0"/>
              <a:t>No need to remember commands!</a:t>
            </a:r>
            <a:endParaRPr lang="zh-SG" altLang="en-US" dirty="0"/>
          </a:p>
        </p:txBody>
      </p:sp>
      <p:sp>
        <p:nvSpPr>
          <p:cNvPr id="3" name="文本占位符 2"/>
          <p:cNvSpPr>
            <a:spLocks noGrp="1"/>
          </p:cNvSpPr>
          <p:nvPr>
            <p:ph type="body" idx="1"/>
          </p:nvPr>
        </p:nvSpPr>
        <p:spPr/>
        <p:txBody>
          <a:bodyPr/>
          <a:lstStyle/>
          <a:p>
            <a:r>
              <a:rPr lang="en-SG" altLang="zh-SG" dirty="0" smtClean="0"/>
              <a:t>Always feel free to use “h” or F1 to call up the help window</a:t>
            </a:r>
            <a:endParaRPr lang="zh-SG" altLang="en-US" dirty="0"/>
          </a:p>
        </p:txBody>
      </p:sp>
    </p:spTree>
    <p:extLst>
      <p:ext uri="{BB962C8B-B14F-4D97-AF65-F5344CB8AC3E}">
        <p14:creationId xmlns="" xmlns:p14="http://schemas.microsoft.com/office/powerpoint/2010/main" val="184630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43610" y="1491630"/>
            <a:ext cx="6936133" cy="1938992"/>
          </a:xfrm>
          <a:prstGeom prst="rect">
            <a:avLst/>
          </a:prstGeom>
          <a:noFill/>
        </p:spPr>
        <p:txBody>
          <a:bodyPr wrap="square" lIns="68580" tIns="34290" rIns="68580" bIns="34290">
            <a:spAutoFit/>
          </a:bodyPr>
          <a:lstStyle/>
          <a:p>
            <a:pPr algn="ct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How many </a:t>
            </a:r>
            <a:r>
              <a:rPr lang="en-SG" sz="4050" dirty="0" smtClean="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objects </a:t>
            </a:r>
            <a:r>
              <a:rPr lang="en-SG" sz="4050" dirty="0">
                <a:ln w="0"/>
                <a:gradFill>
                  <a:gsLst>
                    <a:gs pos="0">
                      <a:schemeClr val="accent5">
                        <a:lumMod val="50000"/>
                      </a:schemeClr>
                    </a:gs>
                    <a:gs pos="50000">
                      <a:schemeClr val="accent5"/>
                    </a:gs>
                    <a:gs pos="100000">
                      <a:schemeClr val="accent5">
                        <a:lumMod val="60000"/>
                        <a:lumOff val="40000"/>
                      </a:schemeClr>
                    </a:gs>
                  </a:gsLst>
                  <a:lin ang="5400000"/>
                </a:gradFill>
                <a:latin typeface="Verdana" panose="020B0604030504040204" pitchFamily="34" charset="0"/>
                <a:ea typeface="Verdana" panose="020B0604030504040204" pitchFamily="34" charset="0"/>
                <a:cs typeface="Verdana" panose="020B0604030504040204" pitchFamily="34" charset="0"/>
              </a:rPr>
              <a:t>can your mind hold in working memory?</a:t>
            </a:r>
          </a:p>
        </p:txBody>
      </p:sp>
      <p:sp>
        <p:nvSpPr>
          <p:cNvPr id="2" name="Rectangle 1"/>
          <p:cNvSpPr/>
          <p:nvPr/>
        </p:nvSpPr>
        <p:spPr>
          <a:xfrm rot="21060627">
            <a:off x="3215532" y="1026616"/>
            <a:ext cx="2592288" cy="3170099"/>
          </a:xfrm>
          <a:prstGeom prst="rect">
            <a:avLst/>
          </a:prstGeom>
          <a:noFill/>
          <a:effectLst>
            <a:glow rad="228600">
              <a:schemeClr val="accent5">
                <a:satMod val="175000"/>
                <a:alpha val="40000"/>
              </a:schemeClr>
            </a:glow>
          </a:effectLst>
        </p:spPr>
        <p:txBody>
          <a:bodyPr wrap="square" lIns="91440" tIns="45720" rIns="91440" bIns="45720">
            <a:spAutoFit/>
          </a:bodyPr>
          <a:lstStyle/>
          <a:p>
            <a:pPr algn="ctr"/>
            <a:r>
              <a:rPr lang="en-US" sz="20000" b="1" dirty="0">
                <a:ln w="22225">
                  <a:solidFill>
                    <a:schemeClr val="accent2"/>
                  </a:solidFill>
                  <a:prstDash val="solid"/>
                </a:ln>
                <a:solidFill>
                  <a:schemeClr val="accent2">
                    <a:lumMod val="40000"/>
                    <a:lumOff val="60000"/>
                  </a:schemeClr>
                </a:solidFill>
                <a:latin typeface="Arial" panose="020B0604020202020204" pitchFamily="34" charset="0"/>
                <a:ea typeface="Verdana" panose="020B0604030504040204" pitchFamily="34" charset="0"/>
                <a:cs typeface="Arial" panose="020B0604020202020204" pitchFamily="34" charset="0"/>
              </a:rPr>
              <a:t>7</a:t>
            </a:r>
          </a:p>
        </p:txBody>
      </p:sp>
    </p:spTree>
    <p:extLst>
      <p:ext uri="{BB962C8B-B14F-4D97-AF65-F5344CB8AC3E}">
        <p14:creationId xmlns:p14="http://schemas.microsoft.com/office/powerpoint/2010/main" xmlns="" val="26047113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SG" dirty="0" smtClean="0"/>
              <a:t>Default save path</a:t>
            </a:r>
          </a:p>
          <a:p>
            <a:r>
              <a:rPr lang="en-SG" dirty="0" smtClean="0"/>
              <a:t>Change file path</a:t>
            </a:r>
          </a:p>
          <a:p>
            <a:pPr lvl="1"/>
            <a:r>
              <a:rPr lang="en-SG" dirty="0" smtClean="0"/>
              <a:t>E.g. “</a:t>
            </a:r>
            <a:r>
              <a:rPr lang="en-SG" dirty="0"/>
              <a:t>s</a:t>
            </a:r>
            <a:r>
              <a:rPr lang="en-SG" dirty="0" smtClean="0"/>
              <a:t> tasks”</a:t>
            </a:r>
          </a:p>
          <a:p>
            <a:endParaRPr lang="en-SG" dirty="0"/>
          </a:p>
        </p:txBody>
      </p:sp>
      <p:sp>
        <p:nvSpPr>
          <p:cNvPr id="6" name="Shape 7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a:spcBef>
                <a:spcPts val="0"/>
              </a:spcBef>
              <a:buNone/>
            </a:pPr>
            <a:r>
              <a:rPr lang="en" b="0" dirty="0" smtClean="0">
                <a:latin typeface="Verdana"/>
                <a:ea typeface="Verdana"/>
                <a:cs typeface="Verdana"/>
                <a:sym typeface="Verdana"/>
              </a:rPr>
              <a:t>Saving</a:t>
            </a:r>
            <a:endParaRPr lang="en" b="0" dirty="0">
              <a:latin typeface="Verdana"/>
              <a:ea typeface="Verdana"/>
              <a:cs typeface="Verdana"/>
              <a:sym typeface="Verdana"/>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9744" t="34096" r="34109" b="37477"/>
          <a:stretch/>
        </p:blipFill>
        <p:spPr bwMode="auto">
          <a:xfrm>
            <a:off x="4139952" y="627534"/>
            <a:ext cx="4705350" cy="20814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9090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Storage	</a:t>
            </a:r>
          </a:p>
        </p:txBody>
      </p:sp>
      <p:sp>
        <p:nvSpPr>
          <p:cNvPr id="73" name="Shape 7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Extensible Markup Language (XML)</a:t>
            </a:r>
          </a:p>
          <a:p>
            <a:pPr marL="457200" lvl="0" indent="-228600" rtl="0">
              <a:spcBef>
                <a:spcPts val="0"/>
              </a:spcBef>
            </a:pPr>
            <a:r>
              <a:rPr lang="en" dirty="0">
                <a:latin typeface="Verdana" panose="020B0604030504040204" pitchFamily="34" charset="0"/>
                <a:ea typeface="Verdana" panose="020B0604030504040204" pitchFamily="34" charset="0"/>
                <a:cs typeface="Verdana" panose="020B0604030504040204" pitchFamily="34" charset="0"/>
              </a:rPr>
              <a:t>Simple structure</a:t>
            </a:r>
          </a:p>
          <a:p>
            <a:pPr marL="457200" lvl="0" indent="-228600">
              <a:spcBef>
                <a:spcPts val="0"/>
              </a:spcBef>
            </a:pPr>
            <a:r>
              <a:rPr lang="en" dirty="0">
                <a:latin typeface="Verdana" panose="020B0604030504040204" pitchFamily="34" charset="0"/>
                <a:ea typeface="Verdana" panose="020B0604030504040204" pitchFamily="34" charset="0"/>
                <a:cs typeface="Verdana" panose="020B0604030504040204" pitchFamily="34" charset="0"/>
              </a:rPr>
              <a:t>Easy to edit</a:t>
            </a:r>
          </a:p>
        </p:txBody>
      </p:sp>
      <p:pic>
        <p:nvPicPr>
          <p:cNvPr id="74" name="Shape 74"/>
          <p:cNvPicPr preferRelativeResize="0"/>
          <p:nvPr/>
        </p:nvPicPr>
        <p:blipFill rotWithShape="1">
          <a:blip r:embed="rId3">
            <a:alphaModFix/>
          </a:blip>
          <a:srcRect l="41270" t="36568" r="30713" b="34822"/>
          <a:stretch/>
        </p:blipFill>
        <p:spPr>
          <a:xfrm>
            <a:off x="3993077" y="1995812"/>
            <a:ext cx="4657699" cy="2675424"/>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5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500"/>
                                        <p:tgtEl>
                                          <p:spTgt spid="7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3">
                                            <p:txEl>
                                              <p:pRg st="2" end="2"/>
                                            </p:txEl>
                                          </p:spTgt>
                                        </p:tgtEl>
                                        <p:attrNameLst>
                                          <p:attrName>style.visibility</p:attrName>
                                        </p:attrNameLst>
                                      </p:cBhvr>
                                      <p:to>
                                        <p:strVal val="visible"/>
                                      </p:to>
                                    </p:set>
                                    <p:animEffect transition="in" filter="fade">
                                      <p:cBhvr>
                                        <p:cTn id="20" dur="500"/>
                                        <p:tgtEl>
                                          <p:spTgt spid="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p:nvPr/>
        </p:nvSpPr>
        <p:spPr>
          <a:xfrm>
            <a:off x="2147024" y="976550"/>
            <a:ext cx="4053240" cy="1819260"/>
          </a:xfrm>
          <a:prstGeom prst="cloud">
            <a:avLst/>
          </a:prstGeom>
          <a:solidFill>
            <a:schemeClr val="lt1"/>
          </a:solidFill>
          <a:ln w="76200"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0" name="Shape 8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b="0" dirty="0">
                <a:latin typeface="Verdana"/>
                <a:ea typeface="Verdana"/>
                <a:cs typeface="Verdana"/>
                <a:sym typeface="Verdana"/>
              </a:rPr>
              <a:t>Storage</a:t>
            </a:r>
          </a:p>
        </p:txBody>
      </p:sp>
      <p:pic>
        <p:nvPicPr>
          <p:cNvPr id="81" name="Shape 81"/>
          <p:cNvPicPr preferRelativeResize="0"/>
          <p:nvPr/>
        </p:nvPicPr>
        <p:blipFill>
          <a:blip r:embed="rId3">
            <a:alphaModFix amt="57000"/>
          </a:blip>
          <a:stretch>
            <a:fillRect/>
          </a:stretch>
        </p:blipFill>
        <p:spPr>
          <a:xfrm>
            <a:off x="3492625" y="1155737"/>
            <a:ext cx="1460874" cy="1460874"/>
          </a:xfrm>
          <a:prstGeom prst="rect">
            <a:avLst/>
          </a:prstGeom>
          <a:noFill/>
          <a:ln>
            <a:noFill/>
          </a:ln>
        </p:spPr>
      </p:pic>
      <p:pic>
        <p:nvPicPr>
          <p:cNvPr id="82" name="Shape 82"/>
          <p:cNvPicPr preferRelativeResize="0"/>
          <p:nvPr/>
        </p:nvPicPr>
        <p:blipFill>
          <a:blip r:embed="rId4">
            <a:alphaModFix/>
          </a:blip>
          <a:stretch>
            <a:fillRect/>
          </a:stretch>
        </p:blipFill>
        <p:spPr>
          <a:xfrm>
            <a:off x="1043152" y="3363301"/>
            <a:ext cx="2359575" cy="2359575"/>
          </a:xfrm>
          <a:prstGeom prst="rect">
            <a:avLst/>
          </a:prstGeom>
          <a:noFill/>
          <a:ln>
            <a:noFill/>
          </a:ln>
        </p:spPr>
      </p:pic>
      <p:pic>
        <p:nvPicPr>
          <p:cNvPr id="83" name="Shape 83"/>
          <p:cNvPicPr preferRelativeResize="0"/>
          <p:nvPr/>
        </p:nvPicPr>
        <p:blipFill>
          <a:blip r:embed="rId5">
            <a:alphaModFix/>
          </a:blip>
          <a:stretch>
            <a:fillRect/>
          </a:stretch>
        </p:blipFill>
        <p:spPr>
          <a:xfrm>
            <a:off x="5378652" y="3115826"/>
            <a:ext cx="2109975" cy="2109975"/>
          </a:xfrm>
          <a:prstGeom prst="rect">
            <a:avLst/>
          </a:prstGeom>
          <a:noFill/>
          <a:ln>
            <a:noFill/>
          </a:ln>
        </p:spPr>
      </p:pic>
      <p:cxnSp>
        <p:nvCxnSpPr>
          <p:cNvPr id="84" name="Shape 84"/>
          <p:cNvCxnSpPr/>
          <p:nvPr/>
        </p:nvCxnSpPr>
        <p:spPr>
          <a:xfrm flipV="1">
            <a:off x="2843810" y="2653976"/>
            <a:ext cx="677167" cy="709325"/>
          </a:xfrm>
          <a:prstGeom prst="straightConnector1">
            <a:avLst/>
          </a:prstGeom>
          <a:noFill/>
          <a:ln w="38100" cap="flat" cmpd="sng">
            <a:solidFill>
              <a:srgbClr val="9FC5E8"/>
            </a:solidFill>
            <a:prstDash val="solid"/>
            <a:round/>
            <a:headEnd type="none" w="lg" len="lg"/>
            <a:tailEnd type="none" w="lg" len="lg"/>
          </a:ln>
        </p:spPr>
      </p:cxnSp>
      <p:cxnSp>
        <p:nvCxnSpPr>
          <p:cNvPr id="85" name="Shape 85"/>
          <p:cNvCxnSpPr/>
          <p:nvPr/>
        </p:nvCxnSpPr>
        <p:spPr>
          <a:xfrm flipH="1" flipV="1">
            <a:off x="5197450" y="2530500"/>
            <a:ext cx="1174750" cy="905346"/>
          </a:xfrm>
          <a:prstGeom prst="straightConnector1">
            <a:avLst/>
          </a:prstGeom>
          <a:noFill/>
          <a:ln w="38100" cap="flat" cmpd="sng">
            <a:solidFill>
              <a:srgbClr val="9FC5E8"/>
            </a:solidFill>
            <a:prstDash val="solid"/>
            <a:round/>
            <a:headEnd type="none" w="lg" len="lg"/>
            <a:tailEnd type="none" w="lg" len="lg"/>
          </a:ln>
        </p:spPr>
      </p:cxnSp>
      <p:pic>
        <p:nvPicPr>
          <p:cNvPr id="9" name="Shape 56"/>
          <p:cNvPicPr preferRelativeResize="0"/>
          <p:nvPr/>
        </p:nvPicPr>
        <p:blipFill>
          <a:blip r:embed="rId6">
            <a:alphaModFix/>
          </a:blip>
          <a:stretch>
            <a:fillRect/>
          </a:stretch>
        </p:blipFill>
        <p:spPr>
          <a:xfrm>
            <a:off x="1527205" y="3723878"/>
            <a:ext cx="1391467" cy="602037"/>
          </a:xfrm>
          <a:prstGeom prst="rect">
            <a:avLst/>
          </a:prstGeom>
          <a:noFill/>
          <a:ln>
            <a:noFill/>
          </a:ln>
        </p:spPr>
      </p:pic>
      <p:pic>
        <p:nvPicPr>
          <p:cNvPr id="10" name="Shape 56"/>
          <p:cNvPicPr preferRelativeResize="0"/>
          <p:nvPr/>
        </p:nvPicPr>
        <p:blipFill>
          <a:blip r:embed="rId6">
            <a:alphaModFix/>
          </a:blip>
          <a:stretch>
            <a:fillRect/>
          </a:stretch>
        </p:blipFill>
        <p:spPr>
          <a:xfrm>
            <a:off x="6200264" y="3735489"/>
            <a:ext cx="1060658" cy="458908"/>
          </a:xfrm>
          <a:prstGeom prst="rect">
            <a:avLst/>
          </a:prstGeom>
          <a:noFill/>
          <a:ln>
            <a:noFill/>
          </a:ln>
        </p:spPr>
      </p:pic>
      <p:pic>
        <p:nvPicPr>
          <p:cNvPr id="1026" name="Picture 2" descr="https://upload.wikimedia.org/wikipedia/commons/thumb/7/74/Dropbox_logo_(2013).svg/2000px-Dropbox_logo_(2013).svg.pn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200264" y="811617"/>
            <a:ext cx="1420292" cy="38703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aun Lee\Desktop\Enormous-Rainbow-Cubit-Modular-Shelving-Installation-Multi-Coloured.jpg"/>
          <p:cNvPicPr>
            <a:picLocks noChangeAspect="1" noChangeArrowheads="1"/>
          </p:cNvPicPr>
          <p:nvPr/>
        </p:nvPicPr>
        <p:blipFill>
          <a:blip r:embed="rId3">
            <a:extLst>
              <a:ext uri="{BEBA8EAE-BF5A-486C-A8C5-ECC9F3942E4B}">
                <a14:imgProps xmlns:a14="http://schemas.microsoft.com/office/drawing/2010/main" xmlns="">
                  <a14:imgLayer r:embed="rId4">
                    <a14:imgEffect>
                      <a14:backgroundRemoval t="0" b="100000" l="0" r="100000">
                        <a14:foregroundMark x1="12100" y1="13742" x2="20400" y2="19702"/>
                        <a14:foregroundMark x1="7100" y1="30960" x2="17500" y2="41556"/>
                        <a14:foregroundMark x1="16500" y1="27483" x2="13800" y2="25166"/>
                        <a14:foregroundMark x1="4700" y1="25166" x2="11200" y2="32781"/>
                        <a14:foregroundMark x1="8900" y1="25000" x2="4700" y2="34437"/>
                        <a14:foregroundMark x1="10700" y1="17053" x2="15400" y2="7947"/>
                        <a14:foregroundMark x1="9400" y1="7947" x2="14800" y2="14901"/>
                        <a14:foregroundMark x1="12800" y1="6954" x2="9200" y2="7450"/>
                        <a14:foregroundMark x1="10400" y1="10762" x2="8800" y2="18709"/>
                        <a14:foregroundMark x1="16200" y1="16060" x2="26600" y2="13907"/>
                        <a14:foregroundMark x1="9400" y1="28808" x2="36900" y2="60265"/>
                        <a14:foregroundMark x1="16300" y1="29801" x2="8500" y2="92053"/>
                        <a14:foregroundMark x1="26600" y1="22020" x2="10700" y2="93543"/>
                        <a14:foregroundMark x1="27200" y1="45033" x2="13600" y2="89570"/>
                        <a14:foregroundMark x1="5200" y1="50662" x2="15500" y2="49834"/>
                        <a14:foregroundMark x1="4900" y1="50828" x2="5600" y2="56457"/>
                        <a14:foregroundMark x1="8000" y1="57285" x2="12300" y2="68212"/>
                        <a14:foregroundMark x1="8300" y1="66722" x2="8300" y2="59768"/>
                        <a14:foregroundMark x1="3100" y1="71192" x2="12500" y2="71026"/>
                        <a14:foregroundMark x1="2600" y1="71523" x2="2600" y2="80132"/>
                      </a14:backgroundRemoval>
                    </a14:imgEffect>
                  </a14:imgLayer>
                </a14:imgProps>
              </a:ext>
              <a:ext uri="{28A0092B-C50C-407E-A947-70E740481C1C}">
                <a14:useLocalDpi xmlns:a14="http://schemas.microsoft.com/office/drawing/2010/main" xmlns="" val="0"/>
              </a:ext>
            </a:extLst>
          </a:blip>
          <a:srcRect/>
          <a:stretch>
            <a:fillRect/>
          </a:stretch>
        </p:blipFill>
        <p:spPr bwMode="auto">
          <a:xfrm>
            <a:off x="2337659" y="1563638"/>
            <a:ext cx="4291868" cy="259228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Shape 56"/>
          <p:cNvPicPr preferRelativeResize="0"/>
          <p:nvPr/>
        </p:nvPicPr>
        <p:blipFill>
          <a:blip r:embed="rId5">
            <a:alphaModFix/>
          </a:blip>
          <a:stretch>
            <a:fillRect/>
          </a:stretch>
        </p:blipFill>
        <p:spPr>
          <a:xfrm>
            <a:off x="3491880" y="2499742"/>
            <a:ext cx="1983426" cy="858156"/>
          </a:xfrm>
          <a:prstGeom prst="rect">
            <a:avLst/>
          </a:prstGeom>
          <a:noFill/>
          <a:ln>
            <a:noFill/>
          </a:ln>
        </p:spPr>
      </p:pic>
      <p:sp>
        <p:nvSpPr>
          <p:cNvPr id="4" name="TextBox 3"/>
          <p:cNvSpPr txBox="1"/>
          <p:nvPr/>
        </p:nvSpPr>
        <p:spPr>
          <a:xfrm>
            <a:off x="986396" y="2634439"/>
            <a:ext cx="936104"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Modular</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995202" y="3443705"/>
            <a:ext cx="927298" cy="30777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Scalable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3851920" y="915567"/>
            <a:ext cx="1512168" cy="307777"/>
          </a:xfrm>
          <a:prstGeom prst="rect">
            <a:avLst/>
          </a:prstGeom>
          <a:solidFill>
            <a:srgbClr val="F8FEB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Colour scheme</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Box 11"/>
          <p:cNvSpPr txBox="1"/>
          <p:nvPr/>
        </p:nvSpPr>
        <p:spPr>
          <a:xfrm>
            <a:off x="6627865" y="1221855"/>
            <a:ext cx="1512168" cy="307777"/>
          </a:xfrm>
          <a:prstGeom prst="rect">
            <a:avLst/>
          </a:prstGeom>
          <a:solidFill>
            <a:schemeClr val="accent6">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Change Fonts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Box 12"/>
          <p:cNvSpPr txBox="1"/>
          <p:nvPr/>
        </p:nvSpPr>
        <p:spPr>
          <a:xfrm>
            <a:off x="6732240" y="2129830"/>
            <a:ext cx="1512168" cy="307777"/>
          </a:xfrm>
          <a:prstGeom prst="rect">
            <a:avLst/>
          </a:prstGeom>
          <a:solidFill>
            <a:schemeClr val="tx1">
              <a:lumMod val="25000"/>
              <a:lumOff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Notifications</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6876256" y="3025169"/>
            <a:ext cx="1512168" cy="307777"/>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Encryption</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6876256" y="3864992"/>
            <a:ext cx="1512168" cy="307777"/>
          </a:xfrm>
          <a:prstGeom prst="rect">
            <a:avLst/>
          </a:prstGeom>
          <a:solidFill>
            <a:schemeClr val="accent5">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Autocomplete</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17" name="Straight Arrow Connector 16"/>
          <p:cNvCxnSpPr/>
          <p:nvPr/>
        </p:nvCxnSpPr>
        <p:spPr>
          <a:xfrm>
            <a:off x="4860032" y="1221855"/>
            <a:ext cx="0" cy="4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6396560" y="1563638"/>
            <a:ext cx="1011749" cy="394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3" idx="2"/>
          </p:cNvCxnSpPr>
          <p:nvPr/>
        </p:nvCxnSpPr>
        <p:spPr>
          <a:xfrm rot="5400000">
            <a:off x="6756665" y="2197160"/>
            <a:ext cx="491212" cy="972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2"/>
          </p:cNvCxnSpPr>
          <p:nvPr/>
        </p:nvCxnSpPr>
        <p:spPr>
          <a:xfrm rot="5400000">
            <a:off x="6950821" y="2826335"/>
            <a:ext cx="174908" cy="11881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5" idx="1"/>
          </p:cNvCxnSpPr>
          <p:nvPr/>
        </p:nvCxnSpPr>
        <p:spPr>
          <a:xfrm rot="10800000">
            <a:off x="6228184" y="3939903"/>
            <a:ext cx="648072" cy="789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itle 1"/>
          <p:cNvSpPr>
            <a:spLocks noGrp="1"/>
          </p:cNvSpPr>
          <p:nvPr>
            <p:ph type="title"/>
          </p:nvPr>
        </p:nvSpPr>
        <p:spPr/>
        <p:txBody>
          <a:bodyPr>
            <a:normAutofit fontScale="90000"/>
          </a:bodyPr>
          <a:lstStyle/>
          <a:p>
            <a:pPr lvl="0"/>
            <a:r>
              <a:rPr lang="en-SG" sz="4400" b="0" dirty="0">
                <a:latin typeface="Verdana"/>
                <a:ea typeface="Verdana"/>
                <a:cs typeface="Verdana"/>
                <a:sym typeface="Verdana"/>
              </a:rPr>
              <a:t>What’s next?</a:t>
            </a:r>
            <a:r>
              <a:rPr lang="en-SG" b="0" dirty="0">
                <a:latin typeface="Verdana"/>
                <a:ea typeface="Verdana"/>
                <a:cs typeface="Verdana"/>
                <a:sym typeface="Verdana"/>
              </a:rPr>
              <a:t/>
            </a:r>
            <a:br>
              <a:rPr lang="en-SG" b="0" dirty="0">
                <a:latin typeface="Verdana"/>
                <a:ea typeface="Verdana"/>
                <a:cs typeface="Verdana"/>
                <a:sym typeface="Verdana"/>
              </a:rPr>
            </a:br>
            <a:r>
              <a:rPr lang="en-SG" b="0" dirty="0"/>
              <a:t/>
            </a:r>
            <a:br>
              <a:rPr lang="en-SG" b="0" dirty="0"/>
            </a:br>
            <a:endParaRPr lang="en-SG" b="0" dirty="0"/>
          </a:p>
        </p:txBody>
      </p:sp>
      <p:sp>
        <p:nvSpPr>
          <p:cNvPr id="33" name="TextBox 32"/>
          <p:cNvSpPr txBox="1"/>
          <p:nvPr/>
        </p:nvSpPr>
        <p:spPr>
          <a:xfrm>
            <a:off x="467544" y="1822053"/>
            <a:ext cx="1512168" cy="30777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Mobile App</a:t>
            </a:r>
            <a:endParaRPr lang="en-SG" dirty="0">
              <a:latin typeface="Verdana" panose="020B0604030504040204" pitchFamily="34" charset="0"/>
              <a:ea typeface="Verdana" panose="020B0604030504040204" pitchFamily="34" charset="0"/>
              <a:cs typeface="Verdana" panose="020B0604030504040204" pitchFamily="34" charset="0"/>
            </a:endParaRPr>
          </a:p>
        </p:txBody>
      </p:sp>
      <p:sp>
        <p:nvSpPr>
          <p:cNvPr id="34" name="TextBox 33"/>
          <p:cNvSpPr txBox="1"/>
          <p:nvPr/>
        </p:nvSpPr>
        <p:spPr>
          <a:xfrm>
            <a:off x="467544" y="3135928"/>
            <a:ext cx="1512168" cy="307777"/>
          </a:xfrm>
          <a:prstGeom prst="rect">
            <a:avLst/>
          </a:prstGeom>
          <a:solidFill>
            <a:schemeClr val="accent3">
              <a:lumMod val="20000"/>
              <a:lumOff val="8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SG" dirty="0" smtClean="0">
                <a:latin typeface="Verdana" panose="020B0604030504040204" pitchFamily="34" charset="0"/>
                <a:ea typeface="Verdana" panose="020B0604030504040204" pitchFamily="34" charset="0"/>
                <a:cs typeface="Verdana" panose="020B0604030504040204" pitchFamily="34" charset="0"/>
              </a:rPr>
              <a:t>Web App</a:t>
            </a:r>
            <a:endParaRPr lang="en-SG" dirty="0">
              <a:latin typeface="Verdana" panose="020B0604030504040204" pitchFamily="34" charset="0"/>
              <a:ea typeface="Verdana" panose="020B0604030504040204" pitchFamily="34" charset="0"/>
              <a:cs typeface="Verdana" panose="020B0604030504040204" pitchFamily="34" charset="0"/>
            </a:endParaRPr>
          </a:p>
        </p:txBody>
      </p:sp>
      <p:cxnSp>
        <p:nvCxnSpPr>
          <p:cNvPr id="35" name="Straight Arrow Connector 34"/>
          <p:cNvCxnSpPr/>
          <p:nvPr/>
        </p:nvCxnSpPr>
        <p:spPr>
          <a:xfrm>
            <a:off x="1979712" y="1948333"/>
            <a:ext cx="576064" cy="33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922500" y="3289816"/>
            <a:ext cx="777292" cy="43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3556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22222E-6 4.69136E-6 L 0.13871 4.69136E-6 C 0.20104 4.69136E-6 0.27795 0.04228 0.27795 0.07654 L 0.27795 0.15401 " pathEditMode="relative" rAng="0" ptsTypes="FfFF">
                                      <p:cBhvr>
                                        <p:cTn id="6" dur="2000" fill="hold"/>
                                        <p:tgtEl>
                                          <p:spTgt spid="4"/>
                                        </p:tgtEl>
                                        <p:attrNameLst>
                                          <p:attrName>ppt_x</p:attrName>
                                          <p:attrName>ppt_y</p:attrName>
                                        </p:attrNameLst>
                                      </p:cBhvr>
                                      <p:rCtr x="13889" y="7685"/>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1.38889E-6 -2.71605E-6 L 0.38767 -0.00339 " pathEditMode="relative" rAng="0" ptsTypes="AA">
                                      <p:cBhvr>
                                        <p:cTn id="10" dur="2000" fill="hold"/>
                                        <p:tgtEl>
                                          <p:spTgt spid="7"/>
                                        </p:tgtEl>
                                        <p:attrNameLst>
                                          <p:attrName>ppt_x</p:attrName>
                                          <p:attrName>ppt_y</p:attrName>
                                        </p:attrNameLst>
                                      </p:cBhvr>
                                      <p:rCtr x="19375" y="-1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animBg="1"/>
      <p:bldP spid="14" grpId="0" animBg="1"/>
      <p:bldP spid="15" grpId="0" animBg="1"/>
      <p:bldP spid="33"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 name="Title 1"/>
          <p:cNvSpPr>
            <a:spLocks noGrp="1"/>
          </p:cNvSpPr>
          <p:nvPr>
            <p:ph type="title"/>
          </p:nvPr>
        </p:nvSpPr>
        <p:spPr/>
        <p:txBody>
          <a:bodyPr>
            <a:normAutofit fontScale="90000"/>
          </a:bodyPr>
          <a:lstStyle/>
          <a:p>
            <a:pPr lvl="0"/>
            <a:r>
              <a:rPr lang="en-SG" sz="4400" b="0" dirty="0">
                <a:latin typeface="Verdana"/>
                <a:ea typeface="Verdana"/>
                <a:cs typeface="Verdana"/>
                <a:sym typeface="Verdana"/>
              </a:rPr>
              <a:t>What’s next</a:t>
            </a:r>
            <a:r>
              <a:rPr lang="en-SG" sz="4400" b="0" dirty="0" smtClean="0">
                <a:latin typeface="Verdana"/>
                <a:ea typeface="Verdana"/>
                <a:cs typeface="Verdana"/>
                <a:sym typeface="Verdana"/>
              </a:rPr>
              <a:t>?</a:t>
            </a:r>
            <a:endParaRPr lang="en-SG" b="0" dirty="0"/>
          </a:p>
        </p:txBody>
      </p:sp>
      <p:sp>
        <p:nvSpPr>
          <p:cNvPr id="91" name="Shape 91"/>
          <p:cNvSpPr txBox="1">
            <a:spLocks noGrp="1"/>
          </p:cNvSpPr>
          <p:nvPr>
            <p:ph type="body" idx="1"/>
          </p:nvPr>
        </p:nvSpPr>
        <p:spPr>
          <a:xfrm>
            <a:off x="107504" y="1576301"/>
            <a:ext cx="3756244" cy="999000"/>
          </a:xfrm>
          <a:prstGeom prst="rect">
            <a:avLst/>
          </a:prstGeom>
        </p:spPr>
        <p:txBody>
          <a:bodyPr lIns="91425" tIns="91425" rIns="91425" bIns="91425" anchor="t" anchorCtr="0">
            <a:noAutofit/>
          </a:bodyPr>
          <a:lstStyle/>
          <a:p>
            <a:pPr marL="457200" lvl="0" indent="-228600" rt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1</a:t>
            </a:r>
            <a:r>
              <a:rPr lang="en" dirty="0" smtClean="0">
                <a:latin typeface="Verdana" panose="020B0604030504040204" pitchFamily="34" charset="0"/>
                <a:ea typeface="Verdana" panose="020B0604030504040204" pitchFamily="34" charset="0"/>
                <a:cs typeface="Verdana" panose="020B0604030504040204" pitchFamily="34" charset="0"/>
              </a:rPr>
              <a:t>. Colour scheme</a:t>
            </a:r>
          </a:p>
          <a:p>
            <a:pPr marL="457200" lvl="0" indent="-228600" rtl="0">
              <a:spcBef>
                <a:spcPts val="0"/>
              </a:spcBef>
            </a:pPr>
            <a:endParaRPr lang="en" dirty="0" smtClean="0">
              <a:latin typeface="Verdana" panose="020B0604030504040204" pitchFamily="34" charset="0"/>
              <a:ea typeface="Verdana" panose="020B0604030504040204" pitchFamily="34" charset="0"/>
              <a:cs typeface="Verdana" panose="020B0604030504040204" pitchFamily="34" charset="0"/>
            </a:endParaRPr>
          </a:p>
          <a:p>
            <a:pPr marL="457200" lvl="0" indent="-228600" rt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2. </a:t>
            </a:r>
            <a:r>
              <a:rPr lang="en" dirty="0" smtClean="0">
                <a:latin typeface="Verdana" panose="020B0604030504040204" pitchFamily="34" charset="0"/>
                <a:ea typeface="Verdana" panose="020B0604030504040204" pitchFamily="34" charset="0"/>
                <a:cs typeface="Verdana" panose="020B0604030504040204" pitchFamily="34" charset="0"/>
              </a:rPr>
              <a:t>Font</a:t>
            </a: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92" name="Shape 92"/>
          <p:cNvPicPr preferRelativeResize="0"/>
          <p:nvPr/>
        </p:nvPicPr>
        <p:blipFill rotWithShape="1">
          <a:blip r:embed="rId3">
            <a:alphaModFix/>
          </a:blip>
          <a:srcRect b="59294"/>
          <a:stretch/>
        </p:blipFill>
        <p:spPr>
          <a:xfrm>
            <a:off x="4196475" y="1349300"/>
            <a:ext cx="3848650" cy="998999"/>
          </a:xfrm>
          <a:prstGeom prst="rect">
            <a:avLst/>
          </a:prstGeom>
          <a:noFill/>
          <a:ln>
            <a:noFill/>
          </a:ln>
        </p:spPr>
      </p:pic>
      <p:pic>
        <p:nvPicPr>
          <p:cNvPr id="93" name="Shape 93"/>
          <p:cNvPicPr preferRelativeResize="0"/>
          <p:nvPr/>
        </p:nvPicPr>
        <p:blipFill rotWithShape="1">
          <a:blip r:embed="rId4">
            <a:alphaModFix/>
          </a:blip>
          <a:srcRect l="1693" t="11402" r="54892" b="21564"/>
          <a:stretch/>
        </p:blipFill>
        <p:spPr>
          <a:xfrm>
            <a:off x="4235401" y="2575301"/>
            <a:ext cx="1447275" cy="1404700"/>
          </a:xfrm>
          <a:prstGeom prst="rect">
            <a:avLst/>
          </a:prstGeom>
          <a:noFill/>
          <a:ln>
            <a:noFill/>
          </a:ln>
        </p:spPr>
      </p:pic>
      <p:pic>
        <p:nvPicPr>
          <p:cNvPr id="2050" name="Picture 2" descr="https://www.eslpod.com/eslpod_blog/wp-content/uploads/2008/06/frame_fonts21.gif"/>
          <p:cNvPicPr>
            <a:picLocks noChangeAspect="1" noChangeArrowheads="1"/>
          </p:cNvPicPr>
          <p:nvPr/>
        </p:nvPicPr>
        <p:blipFill rotWithShape="1">
          <a:blip r:embed="rId5">
            <a:extLst>
              <a:ext uri="{28A0092B-C50C-407E-A947-70E740481C1C}">
                <a14:useLocalDpi xmlns:a14="http://schemas.microsoft.com/office/drawing/2010/main" xmlns="" val="0"/>
              </a:ext>
            </a:extLst>
          </a:blip>
          <a:srcRect t="43228" r="66826"/>
          <a:stretch/>
        </p:blipFill>
        <p:spPr bwMode="auto">
          <a:xfrm>
            <a:off x="5868146" y="2513891"/>
            <a:ext cx="1297569" cy="146611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ounded Rectangular Callout 6"/>
          <p:cNvSpPr/>
          <p:nvPr/>
        </p:nvSpPr>
        <p:spPr>
          <a:xfrm>
            <a:off x="323528" y="3151909"/>
            <a:ext cx="2808312" cy="1656184"/>
          </a:xfrm>
          <a:prstGeom prst="wedgeRound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G" sz="2400" dirty="0" smtClean="0"/>
              <a:t>I want colours </a:t>
            </a:r>
            <a:endParaRPr lang="en-SG" sz="2400" dirty="0"/>
          </a:p>
        </p:txBody>
      </p:sp>
      <p:sp>
        <p:nvSpPr>
          <p:cNvPr id="8" name="Rounded Rectangular Callout 7"/>
          <p:cNvSpPr/>
          <p:nvPr/>
        </p:nvSpPr>
        <p:spPr>
          <a:xfrm>
            <a:off x="3290357" y="1059582"/>
            <a:ext cx="2808312" cy="1656184"/>
          </a:xfrm>
          <a:prstGeom prst="wedgeRoundRectCallou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smtClean="0"/>
              <a:t>WURI looks better in PINK!</a:t>
            </a:r>
            <a:endParaRPr lang="en-SG" sz="2400" dirty="0"/>
          </a:p>
        </p:txBody>
      </p:sp>
      <p:sp>
        <p:nvSpPr>
          <p:cNvPr id="10" name="Rounded Rectangular Callout 9"/>
          <p:cNvSpPr/>
          <p:nvPr/>
        </p:nvSpPr>
        <p:spPr>
          <a:xfrm>
            <a:off x="6206053" y="1059582"/>
            <a:ext cx="2808312" cy="1656184"/>
          </a:xfrm>
          <a:prstGeom prst="wedgeRound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G" sz="2400" dirty="0" smtClean="0">
                <a:latin typeface="Comic Sans MS" panose="030F0702030302020204" pitchFamily="66" charset="0"/>
              </a:rPr>
              <a:t>WHERES MY COMIC SANS?</a:t>
            </a:r>
            <a:endParaRPr lang="en-SG" sz="2400" dirty="0">
              <a:latin typeface="Comic Sans MS" panose="030F0702030302020204" pitchFamily="66" charset="0"/>
            </a:endParaRPr>
          </a:p>
        </p:txBody>
      </p:sp>
      <p:sp>
        <p:nvSpPr>
          <p:cNvPr id="11" name="Rounded Rectangular Callout 10"/>
          <p:cNvSpPr/>
          <p:nvPr/>
        </p:nvSpPr>
        <p:spPr>
          <a:xfrm>
            <a:off x="357158" y="1071552"/>
            <a:ext cx="2808312" cy="1656184"/>
          </a:xfrm>
          <a:prstGeom prst="wedgeRoundRectCallout">
            <a:avLst>
              <a:gd name="adj1" fmla="val 20885"/>
              <a:gd name="adj2" fmla="val 6537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2400" dirty="0" smtClean="0">
                <a:solidFill>
                  <a:schemeClr val="tx1">
                    <a:lumMod val="95000"/>
                    <a:lumOff val="5000"/>
                  </a:schemeClr>
                </a:solidFill>
              </a:rPr>
              <a:t>R</a:t>
            </a:r>
            <a:r>
              <a:rPr lang="en-SG" sz="2400" dirty="0" smtClean="0">
                <a:solidFill>
                  <a:srgbClr val="FFC000"/>
                </a:solidFill>
              </a:rPr>
              <a:t>A</a:t>
            </a:r>
            <a:r>
              <a:rPr lang="en-SG" sz="2400" dirty="0" smtClean="0">
                <a:solidFill>
                  <a:srgbClr val="FFFF00"/>
                </a:solidFill>
              </a:rPr>
              <a:t>I</a:t>
            </a:r>
            <a:r>
              <a:rPr lang="en-SG" sz="2400" dirty="0" smtClean="0">
                <a:solidFill>
                  <a:srgbClr val="92D050"/>
                </a:solidFill>
              </a:rPr>
              <a:t>N</a:t>
            </a:r>
            <a:r>
              <a:rPr lang="en-SG" sz="2400" dirty="0" smtClean="0">
                <a:solidFill>
                  <a:srgbClr val="00B050"/>
                </a:solidFill>
              </a:rPr>
              <a:t>B</a:t>
            </a:r>
            <a:r>
              <a:rPr lang="en-SG" sz="2400" dirty="0" smtClean="0">
                <a:solidFill>
                  <a:srgbClr val="00B0F0"/>
                </a:solidFill>
              </a:rPr>
              <a:t>O</a:t>
            </a:r>
            <a:r>
              <a:rPr lang="en-SG" sz="2400" dirty="0" smtClean="0">
                <a:solidFill>
                  <a:srgbClr val="0070C0"/>
                </a:solidFill>
              </a:rPr>
              <a:t>W</a:t>
            </a:r>
            <a:r>
              <a:rPr lang="en-SG" sz="2400" dirty="0" smtClean="0">
                <a:solidFill>
                  <a:srgbClr val="002060"/>
                </a:solidFill>
              </a:rPr>
              <a:t>!</a:t>
            </a:r>
            <a:r>
              <a:rPr lang="en-SG" sz="2400" dirty="0" smtClean="0">
                <a:solidFill>
                  <a:srgbClr val="7030A0"/>
                </a:solidFill>
              </a:rPr>
              <a:t>!</a:t>
            </a:r>
            <a:endParaRPr lang="en-SG" sz="2400" dirty="0">
              <a:solidFill>
                <a:srgbClr val="7030A0"/>
              </a:solidFill>
            </a:endParaRPr>
          </a:p>
        </p:txBody>
      </p:sp>
      <p:sp>
        <p:nvSpPr>
          <p:cNvPr id="12" name="Rounded Rectangular Callout 11"/>
          <p:cNvSpPr/>
          <p:nvPr/>
        </p:nvSpPr>
        <p:spPr>
          <a:xfrm>
            <a:off x="3319334" y="3151909"/>
            <a:ext cx="2808312" cy="1656184"/>
          </a:xfrm>
          <a:prstGeom prst="wedgeRoundRectCallout">
            <a:avLst>
              <a:gd name="adj1" fmla="val 20885"/>
              <a:gd name="adj2" fmla="val 6537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dirty="0"/>
          </a:p>
        </p:txBody>
      </p:sp>
      <p:pic>
        <p:nvPicPr>
          <p:cNvPr id="3074" name="Picture 2" descr="https://pbs.twimg.com/profile_images/2370446440/6e2jwf7ztbr5t1yjq4c5.jpe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13616" b="15300"/>
          <a:stretch/>
        </p:blipFill>
        <p:spPr bwMode="auto">
          <a:xfrm>
            <a:off x="3654073" y="3213821"/>
            <a:ext cx="2103759" cy="149542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ounded Rectangular Callout 12"/>
          <p:cNvSpPr/>
          <p:nvPr/>
        </p:nvSpPr>
        <p:spPr>
          <a:xfrm>
            <a:off x="6263183" y="3213821"/>
            <a:ext cx="2808312" cy="1656184"/>
          </a:xfrm>
          <a:prstGeom prst="wedgeRound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2400" dirty="0" smtClean="0">
                <a:latin typeface="+mj-lt"/>
              </a:rPr>
              <a:t>PINK! BLUE! WHITE! ORANGE! PURPLE! GREEN!!</a:t>
            </a:r>
            <a:endParaRPr lang="en-SG" sz="2400" dirty="0">
              <a:latin typeface="+mj-lt"/>
            </a:endParaRPr>
          </a:p>
        </p:txBody>
      </p:sp>
      <p:pic>
        <p:nvPicPr>
          <p:cNvPr id="3076" name="Picture 4" descr="http://ecx.images-amazon.com/images/I/217L763zw5L.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4188023" y="1059582"/>
            <a:ext cx="2832249" cy="41917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074"/>
                                        </p:tgtEl>
                                        <p:attrNameLst>
                                          <p:attrName>style.visibility</p:attrName>
                                        </p:attrNameLst>
                                      </p:cBhvr>
                                      <p:to>
                                        <p:strVal val="visible"/>
                                      </p:to>
                                    </p:set>
                                    <p:animEffect transition="in" filter="fade">
                                      <p:cBhvr>
                                        <p:cTn id="32" dur="1000"/>
                                        <p:tgtEl>
                                          <p:spTgt spid="3074"/>
                                        </p:tgtEl>
                                      </p:cBhvr>
                                    </p:animEffect>
                                    <p:anim calcmode="lin" valueType="num">
                                      <p:cBhvr>
                                        <p:cTn id="33" dur="1000" fill="hold"/>
                                        <p:tgtEl>
                                          <p:spTgt spid="3074"/>
                                        </p:tgtEl>
                                        <p:attrNameLst>
                                          <p:attrName>ppt_x</p:attrName>
                                        </p:attrNameLst>
                                      </p:cBhvr>
                                      <p:tavLst>
                                        <p:tav tm="0">
                                          <p:val>
                                            <p:strVal val="#ppt_x"/>
                                          </p:val>
                                        </p:tav>
                                        <p:tav tm="100000">
                                          <p:val>
                                            <p:strVal val="#ppt_x"/>
                                          </p:val>
                                        </p:tav>
                                      </p:tavLst>
                                    </p:anim>
                                    <p:anim calcmode="lin" valueType="num">
                                      <p:cBhvr>
                                        <p:cTn id="34" dur="1000" fill="hold"/>
                                        <p:tgtEl>
                                          <p:spTgt spid="30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xit" presetSubtype="0" fill="hold" grpId="1" nodeType="clickEffect">
                                  <p:stCondLst>
                                    <p:cond delay="0"/>
                                  </p:stCondLst>
                                  <p:childTnLst>
                                    <p:animEffect transition="out" filter="fade">
                                      <p:cBhvr>
                                        <p:cTn id="43" dur="1000"/>
                                        <p:tgtEl>
                                          <p:spTgt spid="7"/>
                                        </p:tgtEl>
                                      </p:cBhvr>
                                    </p:animEffect>
                                    <p:anim calcmode="lin" valueType="num">
                                      <p:cBhvr>
                                        <p:cTn id="44" dur="1000"/>
                                        <p:tgtEl>
                                          <p:spTgt spid="7"/>
                                        </p:tgtEl>
                                        <p:attrNameLst>
                                          <p:attrName>ppt_x</p:attrName>
                                        </p:attrNameLst>
                                      </p:cBhvr>
                                      <p:tavLst>
                                        <p:tav tm="0">
                                          <p:val>
                                            <p:strVal val="ppt_x"/>
                                          </p:val>
                                        </p:tav>
                                        <p:tav tm="100000">
                                          <p:val>
                                            <p:strVal val="ppt_x"/>
                                          </p:val>
                                        </p:tav>
                                      </p:tavLst>
                                    </p:anim>
                                    <p:anim calcmode="lin" valueType="num">
                                      <p:cBhvr>
                                        <p:cTn id="45" dur="1000"/>
                                        <p:tgtEl>
                                          <p:spTgt spid="7"/>
                                        </p:tgtEl>
                                        <p:attrNameLst>
                                          <p:attrName>ppt_y</p:attrName>
                                        </p:attrNameLst>
                                      </p:cBhvr>
                                      <p:tavLst>
                                        <p:tav tm="0">
                                          <p:val>
                                            <p:strVal val="ppt_y"/>
                                          </p:val>
                                        </p:tav>
                                        <p:tav tm="100000">
                                          <p:val>
                                            <p:strVal val="ppt_y+.1"/>
                                          </p:val>
                                        </p:tav>
                                      </p:tavLst>
                                    </p:anim>
                                    <p:set>
                                      <p:cBhvr>
                                        <p:cTn id="46" dur="1" fill="hold">
                                          <p:stCondLst>
                                            <p:cond delay="999"/>
                                          </p:stCondLst>
                                        </p:cTn>
                                        <p:tgtEl>
                                          <p:spTgt spid="7"/>
                                        </p:tgtEl>
                                        <p:attrNameLst>
                                          <p:attrName>style.visibility</p:attrName>
                                        </p:attrNameLst>
                                      </p:cBhvr>
                                      <p:to>
                                        <p:strVal val="hidden"/>
                                      </p:to>
                                    </p:set>
                                  </p:childTnLst>
                                </p:cTn>
                              </p:par>
                              <p:par>
                                <p:cTn id="47" presetID="42" presetClass="exit" presetSubtype="0" fill="hold" grpId="1" nodeType="withEffect">
                                  <p:stCondLst>
                                    <p:cond delay="0"/>
                                  </p:stCondLst>
                                  <p:childTnLst>
                                    <p:animEffect transition="out" filter="fade">
                                      <p:cBhvr>
                                        <p:cTn id="48" dur="1000"/>
                                        <p:tgtEl>
                                          <p:spTgt spid="8"/>
                                        </p:tgtEl>
                                      </p:cBhvr>
                                    </p:animEffect>
                                    <p:anim calcmode="lin" valueType="num">
                                      <p:cBhvr>
                                        <p:cTn id="49" dur="1000"/>
                                        <p:tgtEl>
                                          <p:spTgt spid="8"/>
                                        </p:tgtEl>
                                        <p:attrNameLst>
                                          <p:attrName>ppt_x</p:attrName>
                                        </p:attrNameLst>
                                      </p:cBhvr>
                                      <p:tavLst>
                                        <p:tav tm="0">
                                          <p:val>
                                            <p:strVal val="ppt_x"/>
                                          </p:val>
                                        </p:tav>
                                        <p:tav tm="100000">
                                          <p:val>
                                            <p:strVal val="ppt_x"/>
                                          </p:val>
                                        </p:tav>
                                      </p:tavLst>
                                    </p:anim>
                                    <p:anim calcmode="lin" valueType="num">
                                      <p:cBhvr>
                                        <p:cTn id="50" dur="1000"/>
                                        <p:tgtEl>
                                          <p:spTgt spid="8"/>
                                        </p:tgtEl>
                                        <p:attrNameLst>
                                          <p:attrName>ppt_y</p:attrName>
                                        </p:attrNameLst>
                                      </p:cBhvr>
                                      <p:tavLst>
                                        <p:tav tm="0">
                                          <p:val>
                                            <p:strVal val="ppt_y"/>
                                          </p:val>
                                        </p:tav>
                                        <p:tav tm="100000">
                                          <p:val>
                                            <p:strVal val="ppt_y+.1"/>
                                          </p:val>
                                        </p:tav>
                                      </p:tavLst>
                                    </p:anim>
                                    <p:set>
                                      <p:cBhvr>
                                        <p:cTn id="51" dur="1" fill="hold">
                                          <p:stCondLst>
                                            <p:cond delay="999"/>
                                          </p:stCondLst>
                                        </p:cTn>
                                        <p:tgtEl>
                                          <p:spTgt spid="8"/>
                                        </p:tgtEl>
                                        <p:attrNameLst>
                                          <p:attrName>style.visibility</p:attrName>
                                        </p:attrNameLst>
                                      </p:cBhvr>
                                      <p:to>
                                        <p:strVal val="hidden"/>
                                      </p:to>
                                    </p:set>
                                  </p:childTnLst>
                                </p:cTn>
                              </p:par>
                              <p:par>
                                <p:cTn id="52" presetID="42" presetClass="exit" presetSubtype="0" fill="hold" grpId="1" nodeType="withEffect">
                                  <p:stCondLst>
                                    <p:cond delay="0"/>
                                  </p:stCondLst>
                                  <p:childTnLst>
                                    <p:animEffect transition="out" filter="fade">
                                      <p:cBhvr>
                                        <p:cTn id="53" dur="1000"/>
                                        <p:tgtEl>
                                          <p:spTgt spid="10"/>
                                        </p:tgtEl>
                                      </p:cBhvr>
                                    </p:animEffect>
                                    <p:anim calcmode="lin" valueType="num">
                                      <p:cBhvr>
                                        <p:cTn id="54" dur="1000"/>
                                        <p:tgtEl>
                                          <p:spTgt spid="10"/>
                                        </p:tgtEl>
                                        <p:attrNameLst>
                                          <p:attrName>ppt_x</p:attrName>
                                        </p:attrNameLst>
                                      </p:cBhvr>
                                      <p:tavLst>
                                        <p:tav tm="0">
                                          <p:val>
                                            <p:strVal val="ppt_x"/>
                                          </p:val>
                                        </p:tav>
                                        <p:tav tm="100000">
                                          <p:val>
                                            <p:strVal val="ppt_x"/>
                                          </p:val>
                                        </p:tav>
                                      </p:tavLst>
                                    </p:anim>
                                    <p:anim calcmode="lin" valueType="num">
                                      <p:cBhvr>
                                        <p:cTn id="55" dur="1000"/>
                                        <p:tgtEl>
                                          <p:spTgt spid="10"/>
                                        </p:tgtEl>
                                        <p:attrNameLst>
                                          <p:attrName>ppt_y</p:attrName>
                                        </p:attrNameLst>
                                      </p:cBhvr>
                                      <p:tavLst>
                                        <p:tav tm="0">
                                          <p:val>
                                            <p:strVal val="ppt_y"/>
                                          </p:val>
                                        </p:tav>
                                        <p:tav tm="100000">
                                          <p:val>
                                            <p:strVal val="ppt_y+.1"/>
                                          </p:val>
                                        </p:tav>
                                      </p:tavLst>
                                    </p:anim>
                                    <p:set>
                                      <p:cBhvr>
                                        <p:cTn id="56" dur="1" fill="hold">
                                          <p:stCondLst>
                                            <p:cond delay="999"/>
                                          </p:stCondLst>
                                        </p:cTn>
                                        <p:tgtEl>
                                          <p:spTgt spid="10"/>
                                        </p:tgtEl>
                                        <p:attrNameLst>
                                          <p:attrName>style.visibility</p:attrName>
                                        </p:attrNameLst>
                                      </p:cBhvr>
                                      <p:to>
                                        <p:strVal val="hidden"/>
                                      </p:to>
                                    </p:set>
                                  </p:childTnLst>
                                </p:cTn>
                              </p:par>
                              <p:par>
                                <p:cTn id="57" presetID="42" presetClass="exit" presetSubtype="0" fill="hold" grpId="1" nodeType="withEffect">
                                  <p:stCondLst>
                                    <p:cond delay="0"/>
                                  </p:stCondLst>
                                  <p:childTnLst>
                                    <p:animEffect transition="out" filter="fade">
                                      <p:cBhvr>
                                        <p:cTn id="58" dur="1000"/>
                                        <p:tgtEl>
                                          <p:spTgt spid="13"/>
                                        </p:tgtEl>
                                      </p:cBhvr>
                                    </p:animEffect>
                                    <p:anim calcmode="lin" valueType="num">
                                      <p:cBhvr>
                                        <p:cTn id="59" dur="1000"/>
                                        <p:tgtEl>
                                          <p:spTgt spid="13"/>
                                        </p:tgtEl>
                                        <p:attrNameLst>
                                          <p:attrName>ppt_x</p:attrName>
                                        </p:attrNameLst>
                                      </p:cBhvr>
                                      <p:tavLst>
                                        <p:tav tm="0">
                                          <p:val>
                                            <p:strVal val="ppt_x"/>
                                          </p:val>
                                        </p:tav>
                                        <p:tav tm="100000">
                                          <p:val>
                                            <p:strVal val="ppt_x"/>
                                          </p:val>
                                        </p:tav>
                                      </p:tavLst>
                                    </p:anim>
                                    <p:anim calcmode="lin" valueType="num">
                                      <p:cBhvr>
                                        <p:cTn id="60" dur="1000"/>
                                        <p:tgtEl>
                                          <p:spTgt spid="13"/>
                                        </p:tgtEl>
                                        <p:attrNameLst>
                                          <p:attrName>ppt_y</p:attrName>
                                        </p:attrNameLst>
                                      </p:cBhvr>
                                      <p:tavLst>
                                        <p:tav tm="0">
                                          <p:val>
                                            <p:strVal val="ppt_y"/>
                                          </p:val>
                                        </p:tav>
                                        <p:tav tm="100000">
                                          <p:val>
                                            <p:strVal val="ppt_y+.1"/>
                                          </p:val>
                                        </p:tav>
                                      </p:tavLst>
                                    </p:anim>
                                    <p:set>
                                      <p:cBhvr>
                                        <p:cTn id="61" dur="1" fill="hold">
                                          <p:stCondLst>
                                            <p:cond delay="999"/>
                                          </p:stCondLst>
                                        </p:cTn>
                                        <p:tgtEl>
                                          <p:spTgt spid="13"/>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1000"/>
                                        <p:tgtEl>
                                          <p:spTgt spid="12"/>
                                        </p:tgtEl>
                                      </p:cBhvr>
                                    </p:animEffect>
                                    <p:anim calcmode="lin" valueType="num">
                                      <p:cBhvr>
                                        <p:cTn id="64" dur="1000"/>
                                        <p:tgtEl>
                                          <p:spTgt spid="12"/>
                                        </p:tgtEl>
                                        <p:attrNameLst>
                                          <p:attrName>ppt_x</p:attrName>
                                        </p:attrNameLst>
                                      </p:cBhvr>
                                      <p:tavLst>
                                        <p:tav tm="0">
                                          <p:val>
                                            <p:strVal val="ppt_x"/>
                                          </p:val>
                                        </p:tav>
                                        <p:tav tm="100000">
                                          <p:val>
                                            <p:strVal val="ppt_x"/>
                                          </p:val>
                                        </p:tav>
                                      </p:tavLst>
                                    </p:anim>
                                    <p:anim calcmode="lin" valueType="num">
                                      <p:cBhvr>
                                        <p:cTn id="65" dur="1000"/>
                                        <p:tgtEl>
                                          <p:spTgt spid="12"/>
                                        </p:tgtEl>
                                        <p:attrNameLst>
                                          <p:attrName>ppt_y</p:attrName>
                                        </p:attrNameLst>
                                      </p:cBhvr>
                                      <p:tavLst>
                                        <p:tav tm="0">
                                          <p:val>
                                            <p:strVal val="ppt_y"/>
                                          </p:val>
                                        </p:tav>
                                        <p:tav tm="100000">
                                          <p:val>
                                            <p:strVal val="ppt_y+.1"/>
                                          </p:val>
                                        </p:tav>
                                      </p:tavLst>
                                    </p:anim>
                                    <p:set>
                                      <p:cBhvr>
                                        <p:cTn id="66" dur="1" fill="hold">
                                          <p:stCondLst>
                                            <p:cond delay="999"/>
                                          </p:stCondLst>
                                        </p:cTn>
                                        <p:tgtEl>
                                          <p:spTgt spid="12"/>
                                        </p:tgtEl>
                                        <p:attrNameLst>
                                          <p:attrName>style.visibility</p:attrName>
                                        </p:attrNameLst>
                                      </p:cBhvr>
                                      <p:to>
                                        <p:strVal val="hidden"/>
                                      </p:to>
                                    </p:set>
                                  </p:childTnLst>
                                </p:cTn>
                              </p:par>
                              <p:par>
                                <p:cTn id="67" presetID="42" presetClass="exit" presetSubtype="0" fill="hold" nodeType="withEffect">
                                  <p:stCondLst>
                                    <p:cond delay="0"/>
                                  </p:stCondLst>
                                  <p:childTnLst>
                                    <p:animEffect transition="out" filter="fade">
                                      <p:cBhvr>
                                        <p:cTn id="68" dur="1000"/>
                                        <p:tgtEl>
                                          <p:spTgt spid="3074"/>
                                        </p:tgtEl>
                                      </p:cBhvr>
                                    </p:animEffect>
                                    <p:anim calcmode="lin" valueType="num">
                                      <p:cBhvr>
                                        <p:cTn id="69" dur="1000"/>
                                        <p:tgtEl>
                                          <p:spTgt spid="3074"/>
                                        </p:tgtEl>
                                        <p:attrNameLst>
                                          <p:attrName>ppt_x</p:attrName>
                                        </p:attrNameLst>
                                      </p:cBhvr>
                                      <p:tavLst>
                                        <p:tav tm="0">
                                          <p:val>
                                            <p:strVal val="ppt_x"/>
                                          </p:val>
                                        </p:tav>
                                        <p:tav tm="100000">
                                          <p:val>
                                            <p:strVal val="ppt_x"/>
                                          </p:val>
                                        </p:tav>
                                      </p:tavLst>
                                    </p:anim>
                                    <p:anim calcmode="lin" valueType="num">
                                      <p:cBhvr>
                                        <p:cTn id="70" dur="1000"/>
                                        <p:tgtEl>
                                          <p:spTgt spid="3074"/>
                                        </p:tgtEl>
                                        <p:attrNameLst>
                                          <p:attrName>ppt_y</p:attrName>
                                        </p:attrNameLst>
                                      </p:cBhvr>
                                      <p:tavLst>
                                        <p:tav tm="0">
                                          <p:val>
                                            <p:strVal val="ppt_y"/>
                                          </p:val>
                                        </p:tav>
                                        <p:tav tm="100000">
                                          <p:val>
                                            <p:strVal val="ppt_y+.1"/>
                                          </p:val>
                                        </p:tav>
                                      </p:tavLst>
                                    </p:anim>
                                    <p:set>
                                      <p:cBhvr>
                                        <p:cTn id="71" dur="1" fill="hold">
                                          <p:stCondLst>
                                            <p:cond delay="999"/>
                                          </p:stCondLst>
                                        </p:cTn>
                                        <p:tgtEl>
                                          <p:spTgt spid="3074"/>
                                        </p:tgtEl>
                                        <p:attrNameLst>
                                          <p:attrName>style.visibility</p:attrName>
                                        </p:attrNameLst>
                                      </p:cBhvr>
                                      <p:to>
                                        <p:strVal val="hidden"/>
                                      </p:to>
                                    </p:set>
                                  </p:childTnLst>
                                </p:cTn>
                              </p:par>
                              <p:par>
                                <p:cTn id="72" presetID="42" presetClass="exit" presetSubtype="0" fill="hold" grpId="1" nodeType="withEffect">
                                  <p:stCondLst>
                                    <p:cond delay="0"/>
                                  </p:stCondLst>
                                  <p:childTnLst>
                                    <p:animEffect transition="out" filter="fade">
                                      <p:cBhvr>
                                        <p:cTn id="73" dur="1000"/>
                                        <p:tgtEl>
                                          <p:spTgt spid="11"/>
                                        </p:tgtEl>
                                      </p:cBhvr>
                                    </p:animEffect>
                                    <p:anim calcmode="lin" valueType="num">
                                      <p:cBhvr>
                                        <p:cTn id="74" dur="1000"/>
                                        <p:tgtEl>
                                          <p:spTgt spid="11"/>
                                        </p:tgtEl>
                                        <p:attrNameLst>
                                          <p:attrName>ppt_x</p:attrName>
                                        </p:attrNameLst>
                                      </p:cBhvr>
                                      <p:tavLst>
                                        <p:tav tm="0">
                                          <p:val>
                                            <p:strVal val="ppt_x"/>
                                          </p:val>
                                        </p:tav>
                                        <p:tav tm="100000">
                                          <p:val>
                                            <p:strVal val="ppt_x"/>
                                          </p:val>
                                        </p:tav>
                                      </p:tavLst>
                                    </p:anim>
                                    <p:anim calcmode="lin" valueType="num">
                                      <p:cBhvr>
                                        <p:cTn id="75" dur="1000"/>
                                        <p:tgtEl>
                                          <p:spTgt spid="11"/>
                                        </p:tgtEl>
                                        <p:attrNameLst>
                                          <p:attrName>ppt_y</p:attrName>
                                        </p:attrNameLst>
                                      </p:cBhvr>
                                      <p:tavLst>
                                        <p:tav tm="0">
                                          <p:val>
                                            <p:strVal val="ppt_y"/>
                                          </p:val>
                                        </p:tav>
                                        <p:tav tm="100000">
                                          <p:val>
                                            <p:strVal val="ppt_y+.1"/>
                                          </p:val>
                                        </p:tav>
                                      </p:tavLst>
                                    </p:anim>
                                    <p:set>
                                      <p:cBhvr>
                                        <p:cTn id="76" dur="1" fill="hold">
                                          <p:stCondLst>
                                            <p:cond delay="999"/>
                                          </p:stCondLst>
                                        </p:cTn>
                                        <p:tgtEl>
                                          <p:spTgt spid="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1">
                                            <p:txEl>
                                              <p:pRg st="0" end="0"/>
                                            </p:txEl>
                                          </p:spTgt>
                                        </p:tgtEl>
                                        <p:attrNameLst>
                                          <p:attrName>style.visibility</p:attrName>
                                        </p:attrNameLst>
                                      </p:cBhvr>
                                      <p:to>
                                        <p:strVal val="visible"/>
                                      </p:to>
                                    </p:set>
                                  </p:childTnLst>
                                </p:cTn>
                              </p:par>
                              <p:par>
                                <p:cTn id="81" presetID="10"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1000"/>
                                        <p:tgtEl>
                                          <p:spTgt spid="92"/>
                                        </p:tgtEl>
                                      </p:cBhvr>
                                    </p:animEffect>
                                  </p:childTnLst>
                                </p:cTn>
                              </p:par>
                              <p:par>
                                <p:cTn id="84" presetID="1" presetClass="entr" presetSubtype="0" fill="hold" nodeType="withEffect">
                                  <p:stCondLst>
                                    <p:cond delay="0"/>
                                  </p:stCondLst>
                                  <p:childTnLst>
                                    <p:set>
                                      <p:cBhvr>
                                        <p:cTn id="85" dur="1" fill="hold">
                                          <p:stCondLst>
                                            <p:cond delay="0"/>
                                          </p:stCondLst>
                                        </p:cTn>
                                        <p:tgtEl>
                                          <p:spTgt spid="307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91">
                                            <p:txEl>
                                              <p:pRg st="2" end="2"/>
                                            </p:txEl>
                                          </p:spTgt>
                                        </p:tgtEl>
                                        <p:attrNameLst>
                                          <p:attrName>style.visibility</p:attrName>
                                        </p:attrNameLst>
                                      </p:cBhvr>
                                      <p:to>
                                        <p:strVal val="visible"/>
                                      </p:to>
                                    </p:set>
                                  </p:childTnLst>
                                </p:cTn>
                              </p:par>
                              <p:par>
                                <p:cTn id="90" presetID="10" presetClass="entr" presetSubtype="0" fill="hold" nodeType="with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1000"/>
                                        <p:tgtEl>
                                          <p:spTgt spid="91"/>
                                        </p:tgtEl>
                                      </p:cBhvr>
                                    </p:animEffect>
                                  </p:childTnLst>
                                </p:cTn>
                              </p:par>
                              <p:par>
                                <p:cTn id="93" presetID="10" presetClass="entr" presetSubtype="0" fill="hold" nodeType="withEffect">
                                  <p:stCondLst>
                                    <p:cond delay="0"/>
                                  </p:stCondLst>
                                  <p:childTnLst>
                                    <p:set>
                                      <p:cBhvr>
                                        <p:cTn id="94" dur="1" fill="hold">
                                          <p:stCondLst>
                                            <p:cond delay="0"/>
                                          </p:stCondLst>
                                        </p:cTn>
                                        <p:tgtEl>
                                          <p:spTgt spid="93"/>
                                        </p:tgtEl>
                                        <p:attrNameLst>
                                          <p:attrName>style.visibility</p:attrName>
                                        </p:attrNameLst>
                                      </p:cBhvr>
                                      <p:to>
                                        <p:strVal val="visible"/>
                                      </p:to>
                                    </p:set>
                                    <p:animEffect transition="in" filter="fade">
                                      <p:cBhvr>
                                        <p:cTn id="95" dur="1000"/>
                                        <p:tgtEl>
                                          <p:spTgt spid="93"/>
                                        </p:tgtEl>
                                      </p:cBhvr>
                                    </p:animEffect>
                                  </p:childTnLst>
                                </p:cTn>
                              </p:par>
                              <p:par>
                                <p:cTn id="96" presetID="1" presetClass="entr" presetSubtype="0" fill="hold" nodeType="withEffect">
                                  <p:stCondLst>
                                    <p:cond delay="0"/>
                                  </p:stCondLst>
                                  <p:childTnLst>
                                    <p:set>
                                      <p:cBhvr>
                                        <p:cTn id="97"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SG" sz="4400" b="0" dirty="0">
                <a:latin typeface="Verdana"/>
                <a:ea typeface="Verdana"/>
                <a:cs typeface="Verdana"/>
                <a:sym typeface="Verdana"/>
              </a:rPr>
              <a:t>What’s next</a:t>
            </a:r>
            <a:r>
              <a:rPr lang="en-SG" sz="4400" b="0" dirty="0" smtClean="0">
                <a:latin typeface="Verdana"/>
                <a:ea typeface="Verdana"/>
                <a:cs typeface="Verdana"/>
                <a:sym typeface="Verdana"/>
              </a:rPr>
              <a:t>?</a:t>
            </a:r>
            <a:endParaRPr lang="en-SG" b="0" dirty="0"/>
          </a:p>
        </p:txBody>
      </p:sp>
      <p:sp>
        <p:nvSpPr>
          <p:cNvPr id="100" name="Shape 100"/>
          <p:cNvSpPr txBox="1">
            <a:spLocks noGrp="1"/>
          </p:cNvSpPr>
          <p:nvPr>
            <p:ph type="body" idx="1"/>
          </p:nvPr>
        </p:nvSpPr>
        <p:spPr>
          <a:xfrm>
            <a:off x="311700" y="1228675"/>
            <a:ext cx="3180180" cy="478979"/>
          </a:xfrm>
          <a:prstGeom prst="rect">
            <a:avLst/>
          </a:prstGeom>
        </p:spPr>
        <p:txBody>
          <a:bodyPr lIns="91425" tIns="91425" rIns="91425" bIns="91425" anchor="t" anchorCtr="0">
            <a:noAutofit/>
          </a:bodyPr>
          <a:lstStyle/>
          <a:p>
            <a:pPr lv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3. Notifications</a:t>
            </a:r>
            <a:r>
              <a:rPr lang="en" dirty="0" smtClean="0"/>
              <a:t> </a:t>
            </a:r>
            <a:endParaRPr lang="en" dirty="0"/>
          </a:p>
        </p:txBody>
      </p:sp>
      <p:sp>
        <p:nvSpPr>
          <p:cNvPr id="103" name="Shape 103"/>
          <p:cNvSpPr txBox="1">
            <a:spLocks noGrp="1"/>
          </p:cNvSpPr>
          <p:nvPr>
            <p:ph type="body" idx="4294967295"/>
          </p:nvPr>
        </p:nvSpPr>
        <p:spPr>
          <a:xfrm>
            <a:off x="0" y="1774825"/>
            <a:ext cx="1993900" cy="481013"/>
          </a:xfrm>
          <a:prstGeom prst="rect">
            <a:avLst/>
          </a:prstGeom>
        </p:spPr>
        <p:txBody>
          <a:bodyPr lIns="91425" tIns="91425" rIns="91425" bIns="91425" anchor="t" anchorCtr="0">
            <a:noAutofit/>
          </a:bodyPr>
          <a:lstStyle/>
          <a:p>
            <a:pPr lvl="0" rt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	</a:t>
            </a:r>
            <a:endParaRPr lang="en" dirty="0"/>
          </a:p>
        </p:txBody>
      </p:sp>
      <p:pic>
        <p:nvPicPr>
          <p:cNvPr id="101" name="Shape 101"/>
          <p:cNvPicPr preferRelativeResize="0"/>
          <p:nvPr/>
        </p:nvPicPr>
        <p:blipFill>
          <a:blip r:embed="rId3">
            <a:alphaModFix/>
          </a:blip>
          <a:stretch>
            <a:fillRect/>
          </a:stretch>
        </p:blipFill>
        <p:spPr>
          <a:xfrm>
            <a:off x="4644008" y="2737063"/>
            <a:ext cx="3143250" cy="1285875"/>
          </a:xfrm>
          <a:prstGeom prst="rect">
            <a:avLst/>
          </a:prstGeom>
          <a:noFill/>
          <a:ln>
            <a:noFill/>
          </a:ln>
        </p:spPr>
      </p:pic>
      <p:pic>
        <p:nvPicPr>
          <p:cNvPr id="102" name="Shape 102"/>
          <p:cNvPicPr preferRelativeResize="0"/>
          <p:nvPr/>
        </p:nvPicPr>
        <p:blipFill>
          <a:blip r:embed="rId4">
            <a:alphaModFix/>
          </a:blip>
          <a:stretch>
            <a:fillRect/>
          </a:stretch>
        </p:blipFill>
        <p:spPr>
          <a:xfrm>
            <a:off x="1403648" y="2536075"/>
            <a:ext cx="1773800" cy="1501349"/>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102"/>
                                        </p:tgtEl>
                                        <p:attrNameLst>
                                          <p:attrName>r</p:attrName>
                                        </p:attrNameLst>
                                      </p:cBhvr>
                                    </p:animRot>
                                    <p:animRot by="-240000">
                                      <p:cBhvr>
                                        <p:cTn id="12" dur="200" fill="hold">
                                          <p:stCondLst>
                                            <p:cond delay="200"/>
                                          </p:stCondLst>
                                        </p:cTn>
                                        <p:tgtEl>
                                          <p:spTgt spid="102"/>
                                        </p:tgtEl>
                                        <p:attrNameLst>
                                          <p:attrName>r</p:attrName>
                                        </p:attrNameLst>
                                      </p:cBhvr>
                                    </p:animRot>
                                    <p:animRot by="240000">
                                      <p:cBhvr>
                                        <p:cTn id="13" dur="200" fill="hold">
                                          <p:stCondLst>
                                            <p:cond delay="400"/>
                                          </p:stCondLst>
                                        </p:cTn>
                                        <p:tgtEl>
                                          <p:spTgt spid="102"/>
                                        </p:tgtEl>
                                        <p:attrNameLst>
                                          <p:attrName>r</p:attrName>
                                        </p:attrNameLst>
                                      </p:cBhvr>
                                    </p:animRot>
                                    <p:animRot by="-240000">
                                      <p:cBhvr>
                                        <p:cTn id="14" dur="200" fill="hold">
                                          <p:stCondLst>
                                            <p:cond delay="600"/>
                                          </p:stCondLst>
                                        </p:cTn>
                                        <p:tgtEl>
                                          <p:spTgt spid="102"/>
                                        </p:tgtEl>
                                        <p:attrNameLst>
                                          <p:attrName>r</p:attrName>
                                        </p:attrNameLst>
                                      </p:cBhvr>
                                    </p:animRot>
                                    <p:animRot by="120000">
                                      <p:cBhvr>
                                        <p:cTn id="15" dur="200" fill="hold">
                                          <p:stCondLst>
                                            <p:cond delay="800"/>
                                          </p:stCondLst>
                                        </p:cTn>
                                        <p:tgtEl>
                                          <p:spTgt spid="10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10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buNone/>
            </a:pPr>
            <a:r>
              <a:rPr lang="en" dirty="0" smtClean="0">
                <a:latin typeface="Verdana" panose="020B0604030504040204" pitchFamily="34" charset="0"/>
                <a:ea typeface="Verdana" panose="020B0604030504040204" pitchFamily="34" charset="0"/>
                <a:cs typeface="Verdana" panose="020B0604030504040204" pitchFamily="34" charset="0"/>
              </a:rPr>
              <a:t>4. Encryption</a:t>
            </a:r>
            <a:endParaRPr lang="en" dirty="0"/>
          </a:p>
          <a:p>
            <a:endParaRPr lang="en-SG" dirty="0"/>
          </a:p>
        </p:txBody>
      </p:sp>
      <p:pic>
        <p:nvPicPr>
          <p:cNvPr id="4" name="Shape 104"/>
          <p:cNvPicPr preferRelativeResize="0"/>
          <p:nvPr/>
        </p:nvPicPr>
        <p:blipFill>
          <a:blip r:embed="rId3">
            <a:alphaModFix/>
          </a:blip>
          <a:stretch>
            <a:fillRect/>
          </a:stretch>
        </p:blipFill>
        <p:spPr>
          <a:xfrm>
            <a:off x="1389224" y="2497410"/>
            <a:ext cx="1446450" cy="1446450"/>
          </a:xfrm>
          <a:prstGeom prst="rect">
            <a:avLst/>
          </a:prstGeom>
          <a:noFill/>
          <a:ln>
            <a:noFill/>
          </a:ln>
        </p:spPr>
      </p:pic>
      <p:pic>
        <p:nvPicPr>
          <p:cNvPr id="5" name="Shape 105"/>
          <p:cNvPicPr preferRelativeResize="0"/>
          <p:nvPr/>
        </p:nvPicPr>
        <p:blipFill>
          <a:blip r:embed="rId4">
            <a:alphaModFix/>
          </a:blip>
          <a:stretch>
            <a:fillRect/>
          </a:stretch>
        </p:blipFill>
        <p:spPr>
          <a:xfrm>
            <a:off x="3275856" y="2451071"/>
            <a:ext cx="4320218" cy="435325"/>
          </a:xfrm>
          <a:prstGeom prst="rect">
            <a:avLst/>
          </a:prstGeom>
          <a:noFill/>
          <a:ln>
            <a:noFill/>
          </a:ln>
        </p:spPr>
      </p:pic>
      <p:pic>
        <p:nvPicPr>
          <p:cNvPr id="6" name="Shape 106"/>
          <p:cNvPicPr preferRelativeResize="0"/>
          <p:nvPr/>
        </p:nvPicPr>
        <p:blipFill>
          <a:blip r:embed="rId5">
            <a:alphaModFix/>
          </a:blip>
          <a:stretch>
            <a:fillRect/>
          </a:stretch>
        </p:blipFill>
        <p:spPr>
          <a:xfrm>
            <a:off x="4980271" y="2951724"/>
            <a:ext cx="739500" cy="537825"/>
          </a:xfrm>
          <a:prstGeom prst="rect">
            <a:avLst/>
          </a:prstGeom>
          <a:noFill/>
          <a:ln>
            <a:noFill/>
          </a:ln>
        </p:spPr>
      </p:pic>
      <p:pic>
        <p:nvPicPr>
          <p:cNvPr id="7" name="Shape 107"/>
          <p:cNvPicPr preferRelativeResize="0"/>
          <p:nvPr/>
        </p:nvPicPr>
        <p:blipFill>
          <a:blip r:embed="rId6">
            <a:alphaModFix/>
          </a:blip>
          <a:stretch>
            <a:fillRect/>
          </a:stretch>
        </p:blipFill>
        <p:spPr>
          <a:xfrm>
            <a:off x="3276076" y="3624774"/>
            <a:ext cx="4319763" cy="435325"/>
          </a:xfrm>
          <a:prstGeom prst="rect">
            <a:avLst/>
          </a:prstGeom>
          <a:noFill/>
          <a:ln>
            <a:noFill/>
          </a:ln>
        </p:spPr>
      </p:pic>
      <p:sp>
        <p:nvSpPr>
          <p:cNvPr id="8" name="Title 1"/>
          <p:cNvSpPr>
            <a:spLocks noGrp="1"/>
          </p:cNvSpPr>
          <p:nvPr>
            <p:ph type="title"/>
          </p:nvPr>
        </p:nvSpPr>
        <p:spPr>
          <a:xfrm>
            <a:off x="311700" y="292850"/>
            <a:ext cx="8520600" cy="801000"/>
          </a:xfrm>
        </p:spPr>
        <p:txBody>
          <a:bodyPr>
            <a:normAutofit fontScale="90000"/>
          </a:bodyPr>
          <a:lstStyle/>
          <a:p>
            <a:pPr lvl="0"/>
            <a:r>
              <a:rPr lang="en-SG" sz="4400" b="0" dirty="0">
                <a:latin typeface="Verdana"/>
                <a:ea typeface="Verdana"/>
                <a:cs typeface="Verdana"/>
                <a:sym typeface="Verdana"/>
              </a:rPr>
              <a:t>What’s next</a:t>
            </a:r>
            <a:r>
              <a:rPr lang="en-SG" sz="4400" b="0" dirty="0" smtClean="0">
                <a:latin typeface="Verdana"/>
                <a:ea typeface="Verdana"/>
                <a:cs typeface="Verdana"/>
                <a:sym typeface="Verdana"/>
              </a:rPr>
              <a:t>?</a:t>
            </a:r>
            <a:endParaRPr lang="en-SG" b="0" dirty="0"/>
          </a:p>
        </p:txBody>
      </p:sp>
    </p:spTree>
    <p:extLst>
      <p:ext uri="{BB962C8B-B14F-4D97-AF65-F5344CB8AC3E}">
        <p14:creationId xmlns:p14="http://schemas.microsoft.com/office/powerpoint/2010/main" xmlns="" val="15312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smtClean="0">
                <a:latin typeface="Verdana" panose="020B0604030504040204" pitchFamily="34" charset="0"/>
                <a:ea typeface="Verdana" panose="020B0604030504040204" pitchFamily="34" charset="0"/>
                <a:cs typeface="Verdana" panose="020B0604030504040204" pitchFamily="34" charset="0"/>
              </a:rPr>
              <a:t>5. Autocomplete</a:t>
            </a:r>
          </a:p>
          <a:p>
            <a:endParaRPr lang="en" dirty="0" smtClean="0">
              <a:latin typeface="Verdana" panose="020B0604030504040204" pitchFamily="34" charset="0"/>
              <a:ea typeface="Verdana" panose="020B0604030504040204" pitchFamily="34" charset="0"/>
              <a:cs typeface="Verdana" panose="020B0604030504040204" pitchFamily="34" charset="0"/>
            </a:endParaRPr>
          </a:p>
          <a:p>
            <a:r>
              <a:rPr lang="en" dirty="0" smtClean="0">
                <a:latin typeface="Verdana" panose="020B0604030504040204" pitchFamily="34" charset="0"/>
                <a:ea typeface="Verdana" panose="020B0604030504040204" pitchFamily="34" charset="0"/>
                <a:cs typeface="Verdana" panose="020B0604030504040204" pitchFamily="34" charset="0"/>
              </a:rPr>
              <a:t>Personalized</a:t>
            </a:r>
          </a:p>
          <a:p>
            <a:endParaRPr lang="en" dirty="0" smtClean="0">
              <a:latin typeface="Verdana" panose="020B0604030504040204" pitchFamily="34" charset="0"/>
              <a:ea typeface="Verdana" panose="020B0604030504040204" pitchFamily="34" charset="0"/>
              <a:cs typeface="Verdana" panose="020B0604030504040204" pitchFamily="34" charset="0"/>
            </a:endParaRPr>
          </a:p>
          <a:p>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5122" name="Picture 2" descr="http://www.searchengineoptimizations.co/wp-content/uploads/2013/07/google-autocomplete-chuck-norris-1110x400.jp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2361" t="10489"/>
          <a:stretch/>
        </p:blipFill>
        <p:spPr bwMode="auto">
          <a:xfrm>
            <a:off x="3438524" y="1933575"/>
            <a:ext cx="5237931" cy="192783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xEl>
                                              <p:pRg st="2" end="2"/>
                                            </p:txEl>
                                          </p:spTgt>
                                        </p:tgtEl>
                                        <p:attrNameLst>
                                          <p:attrName>style.visibility</p:attrName>
                                        </p:attrNameLst>
                                      </p:cBhvr>
                                      <p:to>
                                        <p:strVal val="visible"/>
                                      </p:to>
                                    </p:set>
                                    <p:animEffect transition="in" filter="fade">
                                      <p:cBhvr>
                                        <p:cTn id="7" dur="500"/>
                                        <p:tgtEl>
                                          <p:spTgt spid="1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b="0" dirty="0">
                <a:latin typeface="Verdana"/>
                <a:ea typeface="Verdana"/>
                <a:cs typeface="Verdana"/>
                <a:sym typeface="Verdana"/>
              </a:rPr>
              <a:t>What’s next</a:t>
            </a:r>
            <a:r>
              <a:rPr lang="en" b="0" dirty="0" smtClean="0">
                <a:latin typeface="Verdana"/>
                <a:ea typeface="Verdana"/>
                <a:cs typeface="Verdana"/>
                <a:sym typeface="Verdana"/>
              </a:rPr>
              <a:t>?</a:t>
            </a:r>
            <a:endParaRPr dirty="0"/>
          </a:p>
          <a:p>
            <a:pPr lvl="0">
              <a:spcBef>
                <a:spcPts val="0"/>
              </a:spcBef>
              <a:buNone/>
            </a:pPr>
            <a:endParaRPr dirty="0"/>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pPr>
              <a:buNone/>
            </a:pPr>
            <a:r>
              <a:rPr lang="en" dirty="0" smtClean="0">
                <a:latin typeface="Verdana" panose="020B0604030504040204" pitchFamily="34" charset="0"/>
                <a:ea typeface="Verdana" panose="020B0604030504040204" pitchFamily="34" charset="0"/>
                <a:cs typeface="Verdana" panose="020B0604030504040204" pitchFamily="34" charset="0"/>
              </a:rPr>
              <a:t>6. Mobile support</a:t>
            </a:r>
          </a:p>
          <a:p>
            <a:pPr marL="0" indent="0">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pPr>
              <a:buNone/>
            </a:pPr>
            <a:r>
              <a:rPr lang="en" dirty="0" smtClean="0">
                <a:latin typeface="Verdana" panose="020B0604030504040204" pitchFamily="34" charset="0"/>
                <a:ea typeface="Verdana" panose="020B0604030504040204" pitchFamily="34" charset="0"/>
                <a:cs typeface="Verdana" panose="020B0604030504040204" pitchFamily="34" charset="0"/>
              </a:rPr>
              <a:t>7. Web Application</a:t>
            </a:r>
          </a:p>
          <a:p>
            <a:pPr lvl="0">
              <a:spcBef>
                <a:spcPts val="0"/>
              </a:spcBef>
              <a:buNone/>
            </a:pPr>
            <a:endParaRPr lang="en"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 dirty="0">
              <a:latin typeface="Verdana" panose="020B0604030504040204" pitchFamily="34" charset="0"/>
              <a:ea typeface="Verdana" panose="020B0604030504040204" pitchFamily="34" charset="0"/>
              <a:cs typeface="Verdana" panose="020B0604030504040204" pitchFamily="34" charset="0"/>
            </a:endParaRPr>
          </a:p>
        </p:txBody>
      </p:sp>
      <p:pic>
        <p:nvPicPr>
          <p:cNvPr id="3074" name="Picture 2" descr="http://www.geek.com/wp-content/uploads/2011/12/showcase-phones.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10238" y="1077492"/>
            <a:ext cx="4006851" cy="2466421"/>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royal.pingdom.com/wp-content/uploads/2011/06/browser-logos.jpe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627784" y="3651870"/>
            <a:ext cx="5524500" cy="11620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0834991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SG" dirty="0" smtClean="0"/>
              <a:t>WURI is officially launched.</a:t>
            </a:r>
          </a:p>
          <a:p>
            <a:r>
              <a:rPr lang="en-SG" dirty="0" smtClean="0"/>
              <a:t>Download from </a:t>
            </a:r>
            <a:r>
              <a:rPr lang="en-SG" dirty="0" smtClean="0">
                <a:hlinkClick r:id="rId3"/>
              </a:rPr>
              <a:t>www.github.com</a:t>
            </a:r>
            <a:endParaRPr lang="en-SG" dirty="0" smtClean="0"/>
          </a:p>
          <a:p>
            <a:r>
              <a:rPr lang="en-SG" dirty="0" smtClean="0"/>
              <a:t>Next release: 30</a:t>
            </a:r>
            <a:r>
              <a:rPr lang="en-SG" baseline="30000" dirty="0" smtClean="0"/>
              <a:t>th</a:t>
            </a:r>
            <a:r>
              <a:rPr lang="en-SG" dirty="0" smtClean="0"/>
              <a:t> April 2016</a:t>
            </a:r>
          </a:p>
          <a:p>
            <a:endParaRPr lang="en-SG" dirty="0"/>
          </a:p>
          <a:p>
            <a:r>
              <a:rPr lang="en-SG" dirty="0" smtClean="0"/>
              <a:t>Feedback@WURI.com</a:t>
            </a:r>
            <a:endParaRPr lang="en-SG" dirty="0"/>
          </a:p>
        </p:txBody>
      </p:sp>
      <p:sp>
        <p:nvSpPr>
          <p:cNvPr id="4" name="Shape 112"/>
          <p:cNvSpPr txBox="1">
            <a:spLocks noGrp="1"/>
          </p:cNvSpPr>
          <p:nvPr>
            <p:ph type="title"/>
          </p:nvPr>
        </p:nvSpPr>
        <p:spPr>
          <a:xfrm>
            <a:off x="311700" y="292850"/>
            <a:ext cx="8520600" cy="801000"/>
          </a:xfrm>
          <a:prstGeom prst="rect">
            <a:avLst/>
          </a:prstGeom>
        </p:spPr>
        <p:txBody>
          <a:bodyPr lIns="91425" tIns="91425" rIns="91425" bIns="91425" anchor="t" anchorCtr="0">
            <a:noAutofit/>
          </a:bodyPr>
          <a:lstStyle/>
          <a:p>
            <a:pPr lvl="0" rtl="0">
              <a:spcBef>
                <a:spcPts val="0"/>
              </a:spcBef>
              <a:buNone/>
            </a:pPr>
            <a:r>
              <a:rPr lang="en-SG" b="0" dirty="0" smtClean="0">
                <a:latin typeface="Verdana"/>
                <a:ea typeface="Verdana"/>
                <a:cs typeface="Verdana"/>
                <a:sym typeface="Verdana"/>
              </a:rPr>
              <a:t>Now</a:t>
            </a:r>
            <a:endParaRPr dirty="0"/>
          </a:p>
          <a:p>
            <a:pPr lvl="0">
              <a:spcBef>
                <a:spcPts val="0"/>
              </a:spcBef>
              <a:buNone/>
            </a:pPr>
            <a:endParaRPr dirty="0"/>
          </a:p>
        </p:txBody>
      </p:sp>
    </p:spTree>
    <p:extLst>
      <p:ext uri="{BB962C8B-B14F-4D97-AF65-F5344CB8AC3E}">
        <p14:creationId xmlns:p14="http://schemas.microsoft.com/office/powerpoint/2010/main" xmlns="" val="269608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xEl>
                                              <p:pRg st="2" end="2"/>
                                            </p:txEl>
                                          </p:spTgt>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228001" y="2101555"/>
            <a:ext cx="4006460" cy="2664296"/>
          </a:xfrm>
          <a:prstGeom prst="rect">
            <a:avLst/>
          </a:prstGeom>
        </p:spPr>
      </p:pic>
      <p:sp>
        <p:nvSpPr>
          <p:cNvPr id="3" name="Cloud Callout 2"/>
          <p:cNvSpPr/>
          <p:nvPr/>
        </p:nvSpPr>
        <p:spPr>
          <a:xfrm>
            <a:off x="3131840" y="195486"/>
            <a:ext cx="2808312" cy="1296144"/>
          </a:xfrm>
          <a:prstGeom prst="cloudCallout">
            <a:avLst>
              <a:gd name="adj1" fmla="val -14657"/>
              <a:gd name="adj2" fmla="val 1069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Meet Juliet tomorrow at 3pm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Cloud Callout 13"/>
          <p:cNvSpPr/>
          <p:nvPr/>
        </p:nvSpPr>
        <p:spPr>
          <a:xfrm>
            <a:off x="6156624" y="454549"/>
            <a:ext cx="2987376" cy="1296144"/>
          </a:xfrm>
          <a:prstGeom prst="cloudCallout">
            <a:avLst>
              <a:gd name="adj1" fmla="val -96369"/>
              <a:gd name="adj2" fmla="val 1077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Submit sales report to boss by Fri</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Cloud Callout 14"/>
          <p:cNvSpPr/>
          <p:nvPr/>
        </p:nvSpPr>
        <p:spPr>
          <a:xfrm>
            <a:off x="395536" y="43835"/>
            <a:ext cx="2350276" cy="1296144"/>
          </a:xfrm>
          <a:prstGeom prst="cloudCallout">
            <a:avLst>
              <a:gd name="adj1" fmla="val 77507"/>
              <a:gd name="adj2" fmla="val 1182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Labour Day on</a:t>
            </a:r>
          </a:p>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 May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Cloud Callout 15"/>
          <p:cNvSpPr/>
          <p:nvPr/>
        </p:nvSpPr>
        <p:spPr>
          <a:xfrm>
            <a:off x="95984" y="1606097"/>
            <a:ext cx="2459793" cy="1296144"/>
          </a:xfrm>
          <a:prstGeom prst="cloudCallout">
            <a:avLst>
              <a:gd name="adj1" fmla="val 73231"/>
              <a:gd name="adj2" fmla="val 7382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John’s wedding</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15 May </a:t>
            </a:r>
            <a:b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b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8-10am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Cloud Callout 16"/>
          <p:cNvSpPr/>
          <p:nvPr/>
        </p:nvSpPr>
        <p:spPr>
          <a:xfrm>
            <a:off x="6145752" y="2038725"/>
            <a:ext cx="2890744" cy="1296144"/>
          </a:xfrm>
          <a:prstGeom prst="cloudCallout">
            <a:avLst>
              <a:gd name="adj1" fmla="val -81166"/>
              <a:gd name="adj2" fmla="val 5466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Gym session every 2 days 7-9pm</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Cloud Callout 17"/>
          <p:cNvSpPr/>
          <p:nvPr/>
        </p:nvSpPr>
        <p:spPr>
          <a:xfrm>
            <a:off x="6372200" y="3504320"/>
            <a:ext cx="2520280" cy="1296144"/>
          </a:xfrm>
          <a:prstGeom prst="cloudCallout">
            <a:avLst>
              <a:gd name="adj1" fmla="val -82117"/>
              <a:gd name="adj2" fmla="val 501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Read War and Peace</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Cloud Callout 18"/>
          <p:cNvSpPr/>
          <p:nvPr/>
        </p:nvSpPr>
        <p:spPr>
          <a:xfrm>
            <a:off x="251520" y="3271817"/>
            <a:ext cx="2376264" cy="1296144"/>
          </a:xfrm>
          <a:prstGeom prst="cloudCallout">
            <a:avLst>
              <a:gd name="adj1" fmla="val 71806"/>
              <a:gd name="adj2" fmla="val 4943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smtClean="0">
                <a:solidFill>
                  <a:schemeClr val="tx1"/>
                </a:solidFill>
                <a:latin typeface="Verdana" panose="020B0604030504040204" pitchFamily="34" charset="0"/>
                <a:ea typeface="Verdana" panose="020B0604030504040204" pitchFamily="34" charset="0"/>
                <a:cs typeface="Verdana" panose="020B0604030504040204" pitchFamily="34" charset="0"/>
              </a:rPr>
              <a:t>Safety briefing every Monday</a:t>
            </a:r>
            <a:endParaRPr lang="en-SG"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xmlns="" val="18127257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anim calcmode="lin" valueType="num">
                                      <p:cBhvr>
                                        <p:cTn id="20" dur="500" fill="hold"/>
                                        <p:tgtEl>
                                          <p:spTgt spid="18"/>
                                        </p:tgtEl>
                                        <p:attrNameLst>
                                          <p:attrName>ppt_x</p:attrName>
                                        </p:attrNameLst>
                                      </p:cBhvr>
                                      <p:tavLst>
                                        <p:tav tm="0">
                                          <p:val>
                                            <p:strVal val="#ppt_x"/>
                                          </p:val>
                                        </p:tav>
                                        <p:tav tm="100000">
                                          <p:val>
                                            <p:strVal val="#ppt_x"/>
                                          </p:val>
                                        </p:tav>
                                      </p:tavLst>
                                    </p:anim>
                                    <p:anim calcmode="lin" valueType="num">
                                      <p:cBhvr>
                                        <p:cTn id="21" dur="5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anim calcmode="lin" valueType="num">
                                      <p:cBhvr>
                                        <p:cTn id="26" dur="500" fill="hold"/>
                                        <p:tgtEl>
                                          <p:spTgt spid="16"/>
                                        </p:tgtEl>
                                        <p:attrNameLst>
                                          <p:attrName>ppt_x</p:attrName>
                                        </p:attrNameLst>
                                      </p:cBhvr>
                                      <p:tavLst>
                                        <p:tav tm="0">
                                          <p:val>
                                            <p:strVal val="#ppt_x"/>
                                          </p:val>
                                        </p:tav>
                                        <p:tav tm="100000">
                                          <p:val>
                                            <p:strVal val="#ppt_x"/>
                                          </p:val>
                                        </p:tav>
                                      </p:tavLst>
                                    </p:anim>
                                    <p:anim calcmode="lin" valueType="num">
                                      <p:cBhvr>
                                        <p:cTn id="27" dur="500" fill="hold"/>
                                        <p:tgtEl>
                                          <p:spTgt spid="16"/>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50"/>
                                        <p:tgtEl>
                                          <p:spTgt spid="14"/>
                                        </p:tgtEl>
                                      </p:cBhvr>
                                    </p:animEffect>
                                    <p:anim calcmode="lin" valueType="num">
                                      <p:cBhvr>
                                        <p:cTn id="32" dur="250" fill="hold"/>
                                        <p:tgtEl>
                                          <p:spTgt spid="14"/>
                                        </p:tgtEl>
                                        <p:attrNameLst>
                                          <p:attrName>ppt_x</p:attrName>
                                        </p:attrNameLst>
                                      </p:cBhvr>
                                      <p:tavLst>
                                        <p:tav tm="0">
                                          <p:val>
                                            <p:strVal val="#ppt_x"/>
                                          </p:val>
                                        </p:tav>
                                        <p:tav tm="100000">
                                          <p:val>
                                            <p:strVal val="#ppt_x"/>
                                          </p:val>
                                        </p:tav>
                                      </p:tavLst>
                                    </p:anim>
                                    <p:anim calcmode="lin" valueType="num">
                                      <p:cBhvr>
                                        <p:cTn id="33" dur="250" fill="hold"/>
                                        <p:tgtEl>
                                          <p:spTgt spid="14"/>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50"/>
                                        <p:tgtEl>
                                          <p:spTgt spid="15"/>
                                        </p:tgtEl>
                                      </p:cBhvr>
                                    </p:animEffect>
                                    <p:anim calcmode="lin" valueType="num">
                                      <p:cBhvr>
                                        <p:cTn id="38" dur="250" fill="hold"/>
                                        <p:tgtEl>
                                          <p:spTgt spid="15"/>
                                        </p:tgtEl>
                                        <p:attrNameLst>
                                          <p:attrName>ppt_x</p:attrName>
                                        </p:attrNameLst>
                                      </p:cBhvr>
                                      <p:tavLst>
                                        <p:tav tm="0">
                                          <p:val>
                                            <p:strVal val="#ppt_x"/>
                                          </p:val>
                                        </p:tav>
                                        <p:tav tm="100000">
                                          <p:val>
                                            <p:strVal val="#ppt_x"/>
                                          </p:val>
                                        </p:tav>
                                      </p:tavLst>
                                    </p:anim>
                                    <p:anim calcmode="lin" valueType="num">
                                      <p:cBhvr>
                                        <p:cTn id="39" dur="250" fill="hold"/>
                                        <p:tgtEl>
                                          <p:spTgt spid="15"/>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anim calcmode="lin" valueType="num">
                                      <p:cBhvr>
                                        <p:cTn id="44" dur="250" fill="hold"/>
                                        <p:tgtEl>
                                          <p:spTgt spid="19"/>
                                        </p:tgtEl>
                                        <p:attrNameLst>
                                          <p:attrName>ppt_x</p:attrName>
                                        </p:attrNameLst>
                                      </p:cBhvr>
                                      <p:tavLst>
                                        <p:tav tm="0">
                                          <p:val>
                                            <p:strVal val="#ppt_x"/>
                                          </p:val>
                                        </p:tav>
                                        <p:tav tm="100000">
                                          <p:val>
                                            <p:strVal val="#ppt_x"/>
                                          </p:val>
                                        </p:tav>
                                      </p:tavLst>
                                    </p:anim>
                                    <p:anim calcmode="lin" valueType="num">
                                      <p:cBhvr>
                                        <p:cTn id="45"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17"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843808" y="1779662"/>
            <a:ext cx="8520600" cy="801000"/>
          </a:xfrm>
          <a:prstGeom prst="rect">
            <a:avLst/>
          </a:prstGeom>
        </p:spPr>
        <p:txBody>
          <a:bodyPr lIns="91425" tIns="91425" rIns="91425" bIns="91425" anchor="t" anchorCtr="0">
            <a:noAutofit/>
          </a:bodyPr>
          <a:lstStyle/>
          <a:p>
            <a:pPr lvl="0">
              <a:spcBef>
                <a:spcPts val="0"/>
              </a:spcBef>
              <a:buNone/>
            </a:pPr>
            <a:r>
              <a:rPr lang="en" sz="8000" b="0" dirty="0" smtClean="0">
                <a:latin typeface="Verdana"/>
                <a:ea typeface="Verdana"/>
                <a:cs typeface="Verdana"/>
                <a:sym typeface="Verdana"/>
              </a:rPr>
              <a:t>Q &amp; A</a:t>
            </a:r>
            <a:endParaRPr lang="en" sz="8000" b="0" dirty="0">
              <a:latin typeface="Verdana"/>
              <a:ea typeface="Verdana"/>
              <a:cs typeface="Verdana"/>
              <a:sym typeface="Verdana"/>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51720" y="28136"/>
            <a:ext cx="5022356" cy="5115363"/>
          </a:xfrm>
          <a:prstGeom prst="rect">
            <a:avLst/>
          </a:prstGeom>
        </p:spPr>
      </p:pic>
    </p:spTree>
    <p:extLst>
      <p:ext uri="{BB962C8B-B14F-4D97-AF65-F5344CB8AC3E}">
        <p14:creationId xmlns:p14="http://schemas.microsoft.com/office/powerpoint/2010/main" xmlns="" val="40660918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051720" y="28136"/>
            <a:ext cx="5022356" cy="511536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051720" y="29091"/>
            <a:ext cx="5022356" cy="5138884"/>
          </a:xfrm>
          <a:prstGeom prst="rect">
            <a:avLst/>
          </a:prstGeom>
        </p:spPr>
      </p:pic>
    </p:spTree>
    <p:extLst>
      <p:ext uri="{BB962C8B-B14F-4D97-AF65-F5344CB8AC3E}">
        <p14:creationId xmlns:p14="http://schemas.microsoft.com/office/powerpoint/2010/main" xmlns="" val="28229606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haun Lee\Desktop\WinWP-1024x467.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26354"/>
          <a:stretch/>
        </p:blipFill>
        <p:spPr bwMode="auto">
          <a:xfrm>
            <a:off x="3491880" y="1373331"/>
            <a:ext cx="4267926" cy="264293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Users\Shaun Lee\Desktop\screen-shot-2013-10-10-at-4-07-23-pm.png"/>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12442" t="18741"/>
          <a:stretch/>
        </p:blipFill>
        <p:spPr bwMode="auto">
          <a:xfrm>
            <a:off x="1439652" y="1923679"/>
            <a:ext cx="4373668" cy="2347280"/>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C:\Users\Shaun Lee\Desktop\unnamed.jpg"/>
          <p:cNvPicPr>
            <a:picLocks noGrp="1" noChangeAspect="1" noChangeArrowheads="1"/>
          </p:cNvPicPr>
          <p:nvPr>
            <p:ph idx="1"/>
          </p:nvPr>
        </p:nvPicPr>
        <p:blipFill>
          <a:blip r:embed="rId5" cstate="print">
            <a:extLst>
              <a:ext uri="{28A0092B-C50C-407E-A947-70E740481C1C}">
                <a14:useLocalDpi xmlns:a14="http://schemas.microsoft.com/office/drawing/2010/main" xmlns="" val="0"/>
              </a:ext>
            </a:extLst>
          </a:blip>
          <a:stretch>
            <a:fillRect/>
          </a:stretch>
        </p:blipFill>
        <p:spPr bwMode="auto">
          <a:xfrm>
            <a:off x="1856740" y="1111250"/>
            <a:ext cx="5430520" cy="33940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p:txBody>
          <a:bodyPr/>
          <a:lstStyle/>
          <a:p>
            <a:endParaRPr lang="en-SG"/>
          </a:p>
        </p:txBody>
      </p:sp>
      <p:pic>
        <p:nvPicPr>
          <p:cNvPr id="7" name="Picture 6"/>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053299" y="411511"/>
            <a:ext cx="7037403" cy="4103035"/>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08240" y="207806"/>
            <a:ext cx="7043890" cy="4392488"/>
          </a:xfrm>
          <a:prstGeom prst="rect">
            <a:avLst/>
          </a:prstGeom>
        </p:spPr>
      </p:pic>
    </p:spTree>
    <p:extLst>
      <p:ext uri="{BB962C8B-B14F-4D97-AF65-F5344CB8AC3E}">
        <p14:creationId xmlns:p14="http://schemas.microsoft.com/office/powerpoint/2010/main" xmlns="" val="35608910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250"/>
                                        <p:tgtEl>
                                          <p:spTgt spid="102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250"/>
                                        <p:tgtEl>
                                          <p:spTgt spid="102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250"/>
                                        <p:tgtEl>
                                          <p:spTgt spid="7"/>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1403648" y="785800"/>
            <a:ext cx="6058606" cy="2863797"/>
          </a:xfrm>
          <a:prstGeom prst="rect">
            <a:avLst/>
          </a:prstGeom>
          <a:noFill/>
          <a:ln>
            <a:noFill/>
          </a:ln>
        </p:spPr>
      </p:pic>
    </p:spTree>
    <p:extLst>
      <p:ext uri="{BB962C8B-B14F-4D97-AF65-F5344CB8AC3E}">
        <p14:creationId xmlns:p14="http://schemas.microsoft.com/office/powerpoint/2010/main" xmlns="" val="36737225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1026" name="Picture 2" descr="C:\Users\riwu\Desktop\1.png"/>
          <p:cNvPicPr>
            <a:picLocks noChangeAspect="1" noChangeArrowheads="1"/>
          </p:cNvPicPr>
          <p:nvPr/>
        </p:nvPicPr>
        <p:blipFill>
          <a:blip r:embed="rId3"/>
          <a:srcRect/>
          <a:stretch>
            <a:fillRect/>
          </a:stretch>
        </p:blipFill>
        <p:spPr bwMode="auto">
          <a:xfrm>
            <a:off x="-32" y="0"/>
            <a:ext cx="9144032" cy="4725718"/>
          </a:xfrm>
          <a:prstGeom prst="rect">
            <a:avLst/>
          </a:prstGeom>
          <a:noFill/>
        </p:spPr>
      </p:pic>
      <p:sp>
        <p:nvSpPr>
          <p:cNvPr id="4" name="Rounded Rectangle 3"/>
          <p:cNvSpPr/>
          <p:nvPr/>
        </p:nvSpPr>
        <p:spPr>
          <a:xfrm>
            <a:off x="0" y="4357700"/>
            <a:ext cx="3357554" cy="4286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000100" y="4071948"/>
            <a:ext cx="1357322" cy="307777"/>
          </a:xfrm>
          <a:prstGeom prst="rect">
            <a:avLst/>
          </a:prstGeom>
          <a:noFill/>
        </p:spPr>
        <p:txBody>
          <a:bodyPr wrap="square" rtlCol="0">
            <a:spAutoFit/>
          </a:bodyPr>
          <a:lstStyle/>
          <a:p>
            <a:r>
              <a:rPr lang="en-SG" dirty="0" smtClean="0">
                <a:solidFill>
                  <a:srgbClr val="FF0000"/>
                </a:solidFill>
              </a:rPr>
              <a:t>Input box</a:t>
            </a:r>
            <a:endParaRPr lang="en-US" dirty="0">
              <a:solidFill>
                <a:srgbClr val="FF0000"/>
              </a:solidFill>
            </a:endParaRPr>
          </a:p>
        </p:txBody>
      </p:sp>
      <p:sp>
        <p:nvSpPr>
          <p:cNvPr id="6" name="Rounded Rectangle 5"/>
          <p:cNvSpPr/>
          <p:nvPr/>
        </p:nvSpPr>
        <p:spPr>
          <a:xfrm>
            <a:off x="5857884" y="642924"/>
            <a:ext cx="3214678" cy="37862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43240" y="642924"/>
            <a:ext cx="2000264" cy="36433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786182" y="285734"/>
            <a:ext cx="1071570" cy="307777"/>
          </a:xfrm>
          <a:prstGeom prst="rect">
            <a:avLst/>
          </a:prstGeom>
          <a:noFill/>
        </p:spPr>
        <p:txBody>
          <a:bodyPr wrap="square" rtlCol="0">
            <a:spAutoFit/>
          </a:bodyPr>
          <a:lstStyle/>
          <a:p>
            <a:r>
              <a:rPr lang="en-SG" dirty="0" smtClean="0">
                <a:solidFill>
                  <a:srgbClr val="FF0000"/>
                </a:solidFill>
                <a:latin typeface="Verdana" pitchFamily="34" charset="0"/>
                <a:ea typeface="Verdana" pitchFamily="34" charset="0"/>
                <a:cs typeface="Verdana" pitchFamily="34" charset="0"/>
              </a:rPr>
              <a:t>Sorted</a:t>
            </a:r>
            <a:endParaRPr lang="en-US" dirty="0">
              <a:solidFill>
                <a:srgbClr val="FF0000"/>
              </a:solidFill>
              <a:latin typeface="Verdana" pitchFamily="34" charset="0"/>
              <a:ea typeface="Verdana" pitchFamily="34" charset="0"/>
              <a:cs typeface="Verdana" pitchFamily="34" charset="0"/>
            </a:endParaRPr>
          </a:p>
        </p:txBody>
      </p:sp>
      <p:sp>
        <p:nvSpPr>
          <p:cNvPr id="9" name="TextBox 8"/>
          <p:cNvSpPr txBox="1"/>
          <p:nvPr/>
        </p:nvSpPr>
        <p:spPr>
          <a:xfrm>
            <a:off x="7072330" y="285734"/>
            <a:ext cx="1071570" cy="307777"/>
          </a:xfrm>
          <a:prstGeom prst="rect">
            <a:avLst/>
          </a:prstGeom>
          <a:noFill/>
        </p:spPr>
        <p:txBody>
          <a:bodyPr wrap="square" rtlCol="0">
            <a:spAutoFit/>
          </a:bodyPr>
          <a:lstStyle/>
          <a:p>
            <a:r>
              <a:rPr lang="en-SG" dirty="0" smtClean="0">
                <a:solidFill>
                  <a:srgbClr val="FF0000"/>
                </a:solidFill>
              </a:rPr>
              <a:t>No date</a:t>
            </a:r>
            <a:endParaRPr lang="en-US" dirty="0">
              <a:solidFill>
                <a:srgbClr val="FF0000"/>
              </a:solidFill>
            </a:endParaRPr>
          </a:p>
        </p:txBody>
      </p:sp>
    </p:spTree>
    <p:extLst>
      <p:ext uri="{BB962C8B-B14F-4D97-AF65-F5344CB8AC3E}">
        <p14:creationId xmlns:p14="http://schemas.microsoft.com/office/powerpoint/2010/main" xmlns="" val="7701807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20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allAtOnce"/>
      <p:bldP spid="6" grpId="0" animBg="1"/>
      <p:bldP spid="7" grpId="0" animBg="1"/>
      <p:bldP spid="8" grpId="0" build="allAtOnce"/>
      <p:bldP spid="9"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85866"/>
            <a:ext cx="6172200" cy="3291840"/>
          </a:xfrm>
        </p:spPr>
        <p:txBody>
          <a:bodyPr>
            <a:normAutofit/>
          </a:bodyPr>
          <a:lstStyle/>
          <a:p>
            <a:r>
              <a:rPr lang="en-SG" sz="2700" dirty="0">
                <a:latin typeface="Verdana" panose="020B0604030504040204" pitchFamily="34" charset="0"/>
                <a:ea typeface="Verdana" panose="020B0604030504040204" pitchFamily="34" charset="0"/>
                <a:cs typeface="Verdana" panose="020B0604030504040204" pitchFamily="34" charset="0"/>
              </a:rPr>
              <a:t>Safe and </a:t>
            </a:r>
            <a:r>
              <a:rPr lang="en-SG" sz="2700" dirty="0" smtClean="0">
                <a:latin typeface="Verdana" panose="020B0604030504040204" pitchFamily="34" charset="0"/>
                <a:ea typeface="Verdana" panose="020B0604030504040204" pitchFamily="34" charset="0"/>
                <a:cs typeface="Verdana" panose="020B0604030504040204" pitchFamily="34" charset="0"/>
              </a:rPr>
              <a:t>Virus-free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Continuously developed; never </a:t>
            </a:r>
            <a:r>
              <a:rPr lang="en-SG" sz="2700" dirty="0" smtClean="0">
                <a:latin typeface="Verdana" panose="020B0604030504040204" pitchFamily="34" charset="0"/>
                <a:ea typeface="Verdana" panose="020B0604030504040204" pitchFamily="34" charset="0"/>
                <a:cs typeface="Verdana" panose="020B0604030504040204" pitchFamily="34" charset="0"/>
              </a:rPr>
              <a:t>obsolete</a:t>
            </a:r>
          </a:p>
          <a:p>
            <a:endParaRPr lang="en-SG" sz="2700" dirty="0">
              <a:latin typeface="Verdana" panose="020B0604030504040204" pitchFamily="34" charset="0"/>
              <a:ea typeface="Verdana" panose="020B0604030504040204" pitchFamily="34" charset="0"/>
              <a:cs typeface="Verdana" panose="020B0604030504040204" pitchFamily="34" charset="0"/>
            </a:endParaRPr>
          </a:p>
          <a:p>
            <a:r>
              <a:rPr lang="en-SG" sz="2700" dirty="0">
                <a:latin typeface="Verdana" panose="020B0604030504040204" pitchFamily="34" charset="0"/>
                <a:ea typeface="Verdana" panose="020B0604030504040204" pitchFamily="34" charset="0"/>
                <a:cs typeface="Verdana" panose="020B0604030504040204" pitchFamily="34" charset="0"/>
              </a:rPr>
              <a:t>Customisable by any programmer</a:t>
            </a:r>
          </a:p>
          <a:p>
            <a:endParaRPr lang="en-SG" dirty="0" smtClean="0">
              <a:latin typeface="Verdana" panose="020B0604030504040204" pitchFamily="34" charset="0"/>
              <a:ea typeface="Verdana" panose="020B0604030504040204" pitchFamily="34" charset="0"/>
              <a:cs typeface="Verdana" panose="020B0604030504040204" pitchFamily="34" charset="0"/>
            </a:endParaRPr>
          </a:p>
          <a:p>
            <a:endParaRPr lang="en-SG" dirty="0" smtClean="0">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p:txBody>
          <a:bodyPr/>
          <a:lstStyle/>
          <a:p>
            <a:r>
              <a:rPr lang="en-SG" b="0" dirty="0" smtClean="0">
                <a:latin typeface="Verdana" panose="020B0604030504040204" pitchFamily="34" charset="0"/>
                <a:ea typeface="Verdana" panose="020B0604030504040204" pitchFamily="34" charset="0"/>
                <a:cs typeface="Verdana" panose="020B0604030504040204" pitchFamily="34" charset="0"/>
              </a:rPr>
              <a:t>Free and Open source</a:t>
            </a:r>
          </a:p>
        </p:txBody>
      </p:sp>
    </p:spTree>
    <p:extLst>
      <p:ext uri="{BB962C8B-B14F-4D97-AF65-F5344CB8AC3E}">
        <p14:creationId xmlns:p14="http://schemas.microsoft.com/office/powerpoint/2010/main" xmlns="" val="36370503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anim calcmode="lin" valueType="num">
                                      <p:cBhvr>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anim calcmode="lin" valueType="num">
                                      <p:cBhvr>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507</TotalTime>
  <Words>1617</Words>
  <Application>Microsoft Office PowerPoint</Application>
  <PresentationFormat>On-screen Show (16:9)</PresentationFormat>
  <Paragraphs>180</Paragraphs>
  <Slides>30</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Verdana</vt:lpstr>
      <vt:lpstr>Lucida Sans Unicode</vt:lpstr>
      <vt:lpstr>Wingdings 3</vt:lpstr>
      <vt:lpstr>黑体</vt:lpstr>
      <vt:lpstr>Comic Sans MS</vt:lpstr>
      <vt:lpstr>宋体</vt:lpstr>
      <vt:lpstr>Wingdings 2</vt:lpstr>
      <vt:lpstr>Source Code Pro</vt:lpstr>
      <vt:lpstr>Concourse</vt:lpstr>
      <vt:lpstr>Slide 1</vt:lpstr>
      <vt:lpstr>Slide 2</vt:lpstr>
      <vt:lpstr>Slide 3</vt:lpstr>
      <vt:lpstr>Slide 4</vt:lpstr>
      <vt:lpstr>Slide 5</vt:lpstr>
      <vt:lpstr>Slide 6</vt:lpstr>
      <vt:lpstr>Slide 7</vt:lpstr>
      <vt:lpstr>Slide 8</vt:lpstr>
      <vt:lpstr>Free and Open source</vt:lpstr>
      <vt:lpstr>Run on anything with Java</vt:lpstr>
      <vt:lpstr>Reliable</vt:lpstr>
      <vt:lpstr>Slide 12</vt:lpstr>
      <vt:lpstr>Performance</vt:lpstr>
      <vt:lpstr>Ease of use</vt:lpstr>
      <vt:lpstr>Mark as complete</vt:lpstr>
      <vt:lpstr>Delete</vt:lpstr>
      <vt:lpstr>Undo</vt:lpstr>
      <vt:lpstr>find</vt:lpstr>
      <vt:lpstr>No need to remember commands!</vt:lpstr>
      <vt:lpstr>Saving</vt:lpstr>
      <vt:lpstr>Storage </vt:lpstr>
      <vt:lpstr>Storage</vt:lpstr>
      <vt:lpstr>What’s next?  </vt:lpstr>
      <vt:lpstr>What’s next?</vt:lpstr>
      <vt:lpstr>What’s next?</vt:lpstr>
      <vt:lpstr>What’s next?</vt:lpstr>
      <vt:lpstr>What’s next? </vt:lpstr>
      <vt:lpstr>What’s next? </vt:lpstr>
      <vt:lpstr>Now </vt:lpstr>
      <vt:lpstr>Q &amp; 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 Lee</dc:creator>
  <cp:lastModifiedBy>riwu0730@hotmail.com</cp:lastModifiedBy>
  <cp:revision>59</cp:revision>
  <dcterms:modified xsi:type="dcterms:W3CDTF">2016-04-07T03:56:49Z</dcterms:modified>
</cp:coreProperties>
</file>